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3" r:id="rId2"/>
  </p:sldMasterIdLst>
  <p:notesMasterIdLst>
    <p:notesMasterId r:id="rId53"/>
  </p:notesMasterIdLst>
  <p:sldIdLst>
    <p:sldId id="256" r:id="rId3"/>
    <p:sldId id="524" r:id="rId4"/>
    <p:sldId id="536" r:id="rId5"/>
    <p:sldId id="535" r:id="rId6"/>
    <p:sldId id="530" r:id="rId7"/>
    <p:sldId id="544" r:id="rId8"/>
    <p:sldId id="537" r:id="rId9"/>
    <p:sldId id="546" r:id="rId10"/>
    <p:sldId id="547" r:id="rId11"/>
    <p:sldId id="550" r:id="rId12"/>
    <p:sldId id="549" r:id="rId13"/>
    <p:sldId id="548" r:id="rId14"/>
    <p:sldId id="542" r:id="rId15"/>
    <p:sldId id="552" r:id="rId16"/>
    <p:sldId id="553" r:id="rId17"/>
    <p:sldId id="554" r:id="rId18"/>
    <p:sldId id="555" r:id="rId19"/>
    <p:sldId id="559" r:id="rId20"/>
    <p:sldId id="560" r:id="rId21"/>
    <p:sldId id="564" r:id="rId22"/>
    <p:sldId id="563" r:id="rId23"/>
    <p:sldId id="511" r:id="rId24"/>
    <p:sldId id="569" r:id="rId25"/>
    <p:sldId id="571" r:id="rId26"/>
    <p:sldId id="572" r:id="rId27"/>
    <p:sldId id="573" r:id="rId28"/>
    <p:sldId id="575" r:id="rId29"/>
    <p:sldId id="576" r:id="rId30"/>
    <p:sldId id="577" r:id="rId31"/>
    <p:sldId id="581" r:id="rId32"/>
    <p:sldId id="582" r:id="rId33"/>
    <p:sldId id="584" r:id="rId34"/>
    <p:sldId id="585" r:id="rId35"/>
    <p:sldId id="519" r:id="rId36"/>
    <p:sldId id="593" r:id="rId37"/>
    <p:sldId id="594" r:id="rId38"/>
    <p:sldId id="595" r:id="rId39"/>
    <p:sldId id="596" r:id="rId40"/>
    <p:sldId id="579" r:id="rId41"/>
    <p:sldId id="518" r:id="rId42"/>
    <p:sldId id="522" r:id="rId43"/>
    <p:sldId id="517" r:id="rId44"/>
    <p:sldId id="568" r:id="rId45"/>
    <p:sldId id="453" r:id="rId46"/>
    <p:sldId id="454" r:id="rId47"/>
    <p:sldId id="394" r:id="rId48"/>
    <p:sldId id="567" r:id="rId49"/>
    <p:sldId id="556" r:id="rId50"/>
    <p:sldId id="578" r:id="rId51"/>
    <p:sldId id="586" r:id="rId52"/>
  </p:sldIdLst>
  <p:sldSz cx="9144000" cy="6858000" type="screen4x3"/>
  <p:notesSz cx="7010400" cy="9296400"/>
  <p:defaultTextStyle>
    <a:defPPr>
      <a:defRPr lang="zh-CN"/>
    </a:defPPr>
    <a:lvl1pPr algn="l" rtl="0" eaLnBrk="0" fontAlgn="base" hangingPunct="0">
      <a:spcBef>
        <a:spcPct val="0"/>
      </a:spcBef>
      <a:spcAft>
        <a:spcPct val="0"/>
      </a:spcAft>
      <a:defRPr sz="2000" kern="1200">
        <a:solidFill>
          <a:schemeClr val="bg1"/>
        </a:solidFill>
        <a:latin typeface="Arial Black" pitchFamily="34" charset="0"/>
        <a:ea typeface="宋体" pitchFamily="2" charset="-122"/>
        <a:cs typeface="+mn-cs"/>
      </a:defRPr>
    </a:lvl1pPr>
    <a:lvl2pPr marL="457200" algn="l" rtl="0" eaLnBrk="0" fontAlgn="base" hangingPunct="0">
      <a:spcBef>
        <a:spcPct val="0"/>
      </a:spcBef>
      <a:spcAft>
        <a:spcPct val="0"/>
      </a:spcAft>
      <a:defRPr sz="2000" kern="1200">
        <a:solidFill>
          <a:schemeClr val="bg1"/>
        </a:solidFill>
        <a:latin typeface="Arial Black" pitchFamily="34" charset="0"/>
        <a:ea typeface="宋体" pitchFamily="2" charset="-122"/>
        <a:cs typeface="+mn-cs"/>
      </a:defRPr>
    </a:lvl2pPr>
    <a:lvl3pPr marL="914400" algn="l" rtl="0" eaLnBrk="0" fontAlgn="base" hangingPunct="0">
      <a:spcBef>
        <a:spcPct val="0"/>
      </a:spcBef>
      <a:spcAft>
        <a:spcPct val="0"/>
      </a:spcAft>
      <a:defRPr sz="2000" kern="1200">
        <a:solidFill>
          <a:schemeClr val="bg1"/>
        </a:solidFill>
        <a:latin typeface="Arial Black" pitchFamily="34" charset="0"/>
        <a:ea typeface="宋体" pitchFamily="2" charset="-122"/>
        <a:cs typeface="+mn-cs"/>
      </a:defRPr>
    </a:lvl3pPr>
    <a:lvl4pPr marL="1371600" algn="l" rtl="0" eaLnBrk="0" fontAlgn="base" hangingPunct="0">
      <a:spcBef>
        <a:spcPct val="0"/>
      </a:spcBef>
      <a:spcAft>
        <a:spcPct val="0"/>
      </a:spcAft>
      <a:defRPr sz="2000" kern="1200">
        <a:solidFill>
          <a:schemeClr val="bg1"/>
        </a:solidFill>
        <a:latin typeface="Arial Black" pitchFamily="34" charset="0"/>
        <a:ea typeface="宋体" pitchFamily="2" charset="-122"/>
        <a:cs typeface="+mn-cs"/>
      </a:defRPr>
    </a:lvl4pPr>
    <a:lvl5pPr marL="1828800" algn="l" rtl="0" eaLnBrk="0" fontAlgn="base" hangingPunct="0">
      <a:spcBef>
        <a:spcPct val="0"/>
      </a:spcBef>
      <a:spcAft>
        <a:spcPct val="0"/>
      </a:spcAft>
      <a:defRPr sz="2000" kern="1200">
        <a:solidFill>
          <a:schemeClr val="bg1"/>
        </a:solidFill>
        <a:latin typeface="Arial Black" pitchFamily="34" charset="0"/>
        <a:ea typeface="宋体" pitchFamily="2" charset="-122"/>
        <a:cs typeface="+mn-cs"/>
      </a:defRPr>
    </a:lvl5pPr>
    <a:lvl6pPr marL="2286000" algn="l" defTabSz="914400" rtl="0" eaLnBrk="1" latinLnBrk="0" hangingPunct="1">
      <a:defRPr sz="2000" kern="1200">
        <a:solidFill>
          <a:schemeClr val="bg1"/>
        </a:solidFill>
        <a:latin typeface="Arial Black" pitchFamily="34" charset="0"/>
        <a:ea typeface="宋体" pitchFamily="2" charset="-122"/>
        <a:cs typeface="+mn-cs"/>
      </a:defRPr>
    </a:lvl6pPr>
    <a:lvl7pPr marL="2743200" algn="l" defTabSz="914400" rtl="0" eaLnBrk="1" latinLnBrk="0" hangingPunct="1">
      <a:defRPr sz="2000" kern="1200">
        <a:solidFill>
          <a:schemeClr val="bg1"/>
        </a:solidFill>
        <a:latin typeface="Arial Black" pitchFamily="34" charset="0"/>
        <a:ea typeface="宋体" pitchFamily="2" charset="-122"/>
        <a:cs typeface="+mn-cs"/>
      </a:defRPr>
    </a:lvl7pPr>
    <a:lvl8pPr marL="3200400" algn="l" defTabSz="914400" rtl="0" eaLnBrk="1" latinLnBrk="0" hangingPunct="1">
      <a:defRPr sz="2000" kern="1200">
        <a:solidFill>
          <a:schemeClr val="bg1"/>
        </a:solidFill>
        <a:latin typeface="Arial Black" pitchFamily="34" charset="0"/>
        <a:ea typeface="宋体" pitchFamily="2" charset="-122"/>
        <a:cs typeface="+mn-cs"/>
      </a:defRPr>
    </a:lvl8pPr>
    <a:lvl9pPr marL="3657600" algn="l" defTabSz="914400" rtl="0" eaLnBrk="1" latinLnBrk="0" hangingPunct="1">
      <a:defRPr sz="2000" kern="1200">
        <a:solidFill>
          <a:schemeClr val="bg1"/>
        </a:solidFill>
        <a:latin typeface="Arial Black"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FF"/>
    <a:srgbClr val="D2D2D2"/>
    <a:srgbClr val="E6E6E6"/>
    <a:srgbClr val="7074BE"/>
    <a:srgbClr val="7284BC"/>
    <a:srgbClr val="B6BFDC"/>
    <a:srgbClr val="B3B3FF"/>
    <a:srgbClr val="6D6D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74472" autoAdjust="0"/>
  </p:normalViewPr>
  <p:slideViewPr>
    <p:cSldViewPr>
      <p:cViewPr>
        <p:scale>
          <a:sx n="82" d="100"/>
          <a:sy n="82" d="100"/>
        </p:scale>
        <p:origin x="-1074" y="-10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5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Arial" charset="0"/>
              </a:defRPr>
            </a:lvl1pPr>
          </a:lstStyle>
          <a:p>
            <a:endParaRPr lang="en-US"/>
          </a:p>
        </p:txBody>
      </p:sp>
      <p:sp>
        <p:nvSpPr>
          <p:cNvPr id="634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Arial" charset="0"/>
              </a:defRPr>
            </a:lvl1pPr>
          </a:lstStyle>
          <a:p>
            <a:endParaRPr lang="en-US"/>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Arial" charset="0"/>
              </a:defRPr>
            </a:lvl1pPr>
          </a:lstStyle>
          <a:p>
            <a:endParaRPr lang="en-US"/>
          </a:p>
        </p:txBody>
      </p:sp>
      <p:sp>
        <p:nvSpPr>
          <p:cNvPr id="634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solidFill>
                  <a:schemeClr val="tx1"/>
                </a:solidFill>
                <a:latin typeface="Arial" charset="0"/>
              </a:defRPr>
            </a:lvl1pPr>
          </a:lstStyle>
          <a:p>
            <a:fld id="{77F5FC8D-BCD0-4AE7-9B9C-9B68123C995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007F-8935-4EC3-B26D-5B029289192D}" type="slidenum">
              <a:rPr lang="en-US"/>
              <a:pPr/>
              <a:t>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10</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dirty="0" err="1"/>
              <a:t>Dermoscopy</a:t>
            </a:r>
            <a:r>
              <a:rPr lang="en-US" altLang="zh-CN" dirty="0"/>
              <a:t> allows the incident light to penetrate the top layer of the skin tissue and reveal the pigmented structures beyond what would be visible by </a:t>
            </a:r>
            <a:r>
              <a:rPr lang="en-US" altLang="zh-CN" dirty="0" smtClean="0"/>
              <a:t>the</a:t>
            </a:r>
            <a:r>
              <a:rPr lang="en-US" altLang="zh-CN" baseline="0" dirty="0" smtClean="0"/>
              <a:t> </a:t>
            </a:r>
            <a:r>
              <a:rPr lang="en-US" altLang="zh-CN" dirty="0" smtClean="0"/>
              <a:t>naked eye.</a:t>
            </a:r>
            <a:endParaRPr lang="en-US" altLang="zh-CN" dirty="0"/>
          </a:p>
          <a:p>
            <a:endParaRPr lang="en-US" altLang="zh-CN" dirty="0" smtClean="0"/>
          </a:p>
          <a:p>
            <a:r>
              <a:rPr lang="en-US" altLang="zh-CN" baseline="0" dirty="0" smtClean="0"/>
              <a:t>Many of these structures appear often in skin lesions and are called </a:t>
            </a:r>
            <a:r>
              <a:rPr lang="en-US" altLang="zh-CN" baseline="0" dirty="0" err="1" smtClean="0"/>
              <a:t>dermoscopic</a:t>
            </a:r>
            <a:r>
              <a:rPr lang="en-US" altLang="zh-CN" baseline="0" dirty="0" smtClean="0"/>
              <a:t> features</a:t>
            </a:r>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11</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dirty="0" smtClean="0"/>
              <a:t>For example,</a:t>
            </a:r>
            <a:r>
              <a:rPr lang="en-US" altLang="zh-CN" baseline="0" dirty="0" smtClean="0"/>
              <a:t> this kind of milky glassy blue-white pigmentation is called blue-white veil</a:t>
            </a:r>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12</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dirty="0" smtClean="0"/>
              <a:t>These</a:t>
            </a:r>
            <a:r>
              <a:rPr lang="en-US" altLang="zh-CN" baseline="0" dirty="0" smtClean="0"/>
              <a:t> less colorful regions that look like scars are called</a:t>
            </a:r>
            <a:r>
              <a:rPr lang="en-US" altLang="zh-CN" dirty="0" smtClean="0"/>
              <a:t> scar</a:t>
            </a:r>
            <a:r>
              <a:rPr lang="en-US" altLang="zh-CN" baseline="0" dirty="0" smtClean="0"/>
              <a:t>-like </a:t>
            </a:r>
            <a:r>
              <a:rPr lang="en-US" altLang="zh-CN" baseline="0" dirty="0" err="1" smtClean="0"/>
              <a:t>depigmentation</a:t>
            </a:r>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13</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baseline="0" dirty="0" smtClean="0"/>
              <a:t>Here are some brown dots and globules</a:t>
            </a:r>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14</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baseline="0" dirty="0" smtClean="0"/>
              <a:t>And here is a rare type of </a:t>
            </a:r>
            <a:r>
              <a:rPr lang="en-US" altLang="zh-CN" baseline="0" dirty="0" err="1" smtClean="0"/>
              <a:t>dermoscopic</a:t>
            </a:r>
            <a:r>
              <a:rPr lang="en-US" altLang="zh-CN" baseline="0" dirty="0" smtClean="0"/>
              <a:t> feature called negative network.</a:t>
            </a:r>
          </a:p>
          <a:p>
            <a:endParaRPr lang="en-US" altLang="zh-CN" baseline="0" dirty="0" smtClean="0"/>
          </a:p>
          <a:p>
            <a:r>
              <a:rPr lang="en-US" altLang="zh-CN" baseline="0" dirty="0" smtClean="0"/>
              <a:t>These </a:t>
            </a:r>
            <a:r>
              <a:rPr lang="en-US" altLang="zh-CN" baseline="0" dirty="0" err="1" smtClean="0"/>
              <a:t>dermoscopic</a:t>
            </a:r>
            <a:r>
              <a:rPr lang="en-US" altLang="zh-CN" baseline="0" dirty="0" smtClean="0"/>
              <a:t> features, through their sensitivity and specificity associated with different skin cancers, provide important clues to dermatologists for making accurate diagnoses. Therefore, being able to detect these features is essential to Computer-Aided Diagnosis of skin cancer. </a:t>
            </a:r>
          </a:p>
          <a:p>
            <a:endParaRPr lang="en-US" altLang="zh-CN"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15</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100" b="0" dirty="0" smtClean="0"/>
              <a:t>Over the</a:t>
            </a:r>
            <a:r>
              <a:rPr lang="en-US" altLang="zh-CN" sz="1100" b="0" baseline="0" dirty="0" smtClean="0"/>
              <a:t> years, many methods have been proposed for d</a:t>
            </a:r>
            <a:r>
              <a:rPr lang="en-US" altLang="zh-CN" sz="1100" b="0" dirty="0" smtClean="0"/>
              <a:t>etection and classification of these indicative </a:t>
            </a:r>
            <a:r>
              <a:rPr lang="en-US" altLang="zh-CN" sz="1100" b="0" dirty="0" err="1" smtClean="0"/>
              <a:t>dermoscopic</a:t>
            </a:r>
            <a:r>
              <a:rPr lang="en-US" altLang="zh-CN" sz="1100" b="0" dirty="0" smtClean="0"/>
              <a:t> features.</a:t>
            </a:r>
            <a:endParaRPr lang="en-US" altLang="zh-CN" sz="1100" baseline="0" dirty="0" smtClean="0"/>
          </a:p>
          <a:p>
            <a:r>
              <a:rPr lang="en-US" altLang="zh-CN" sz="1100" b="0" baseline="0" dirty="0" smtClean="0"/>
              <a:t>To name a few, we list here some recent work.</a:t>
            </a:r>
            <a:endParaRPr lang="en-US" altLang="zh-CN" sz="1100" b="0" dirty="0" smtClean="0"/>
          </a:p>
          <a:p>
            <a:pPr lvl="0">
              <a:lnSpc>
                <a:spcPct val="90000"/>
              </a:lnSpc>
              <a:buFont typeface="Arial" pitchFamily="34" charset="0"/>
              <a:buNone/>
            </a:pPr>
            <a:endParaRPr lang="en-US" altLang="zh-CN" sz="1000" dirty="0" smtClean="0"/>
          </a:p>
          <a:p>
            <a:pPr lvl="0">
              <a:lnSpc>
                <a:spcPct val="90000"/>
              </a:lnSpc>
              <a:buFont typeface="Arial" pitchFamily="34" charset="0"/>
              <a:buNone/>
            </a:pPr>
            <a:r>
              <a:rPr lang="en-US" altLang="zh-CN" sz="1000" dirty="0" smtClean="0"/>
              <a:t>However, these</a:t>
            </a:r>
            <a:r>
              <a:rPr lang="en-US" altLang="zh-CN" sz="1000" baseline="0" dirty="0" smtClean="0"/>
              <a:t> approaches are often binary classifiers for individual </a:t>
            </a:r>
            <a:r>
              <a:rPr lang="en-US" altLang="zh-CN" sz="1000" baseline="0" dirty="0" err="1" smtClean="0"/>
              <a:t>dermoscopic</a:t>
            </a:r>
            <a:r>
              <a:rPr lang="en-US" altLang="zh-CN" sz="1000" baseline="0" dirty="0" smtClean="0"/>
              <a:t> features. </a:t>
            </a:r>
          </a:p>
          <a:p>
            <a:pPr lvl="0">
              <a:lnSpc>
                <a:spcPct val="90000"/>
              </a:lnSpc>
              <a:buFont typeface="Arial" pitchFamily="34" charset="0"/>
              <a:buNone/>
            </a:pPr>
            <a:endParaRPr lang="en-US" altLang="zh-CN" sz="1000" baseline="0" dirty="0" smtClean="0"/>
          </a:p>
          <a:p>
            <a:pPr lvl="0">
              <a:lnSpc>
                <a:spcPct val="90000"/>
              </a:lnSpc>
              <a:buFont typeface="Arial" pitchFamily="34" charset="0"/>
              <a:buNone/>
            </a:pPr>
            <a:endParaRPr lang="en-US" altLang="zh-CN" sz="1000" baseline="0" dirty="0" smtClean="0"/>
          </a:p>
          <a:p>
            <a:pPr lvl="0">
              <a:lnSpc>
                <a:spcPct val="90000"/>
              </a:lnSpc>
              <a:buFont typeface="Arial" pitchFamily="34" charset="0"/>
              <a:buNone/>
            </a:pPr>
            <a:endParaRPr lang="en-US" altLang="zh-CN" sz="1000" baseline="0" dirty="0" smtClean="0"/>
          </a:p>
          <a:p>
            <a:pPr lvl="0">
              <a:lnSpc>
                <a:spcPct val="90000"/>
              </a:lnSpc>
              <a:buFont typeface="Arial" pitchFamily="34" charset="0"/>
              <a:buNone/>
            </a:pPr>
            <a:endParaRPr lang="en-US" altLang="zh-CN" sz="1000" baseline="0" dirty="0" smtClean="0"/>
          </a:p>
          <a:p>
            <a:pPr lvl="0">
              <a:lnSpc>
                <a:spcPct val="90000"/>
              </a:lnSpc>
              <a:buFont typeface="Arial" pitchFamily="34" charset="0"/>
              <a:buNone/>
            </a:pPr>
            <a:endParaRPr lang="en-US" altLang="zh-CN" sz="1000" baseline="0" dirty="0" smtClean="0"/>
          </a:p>
          <a:p>
            <a:pPr lvl="0">
              <a:lnSpc>
                <a:spcPct val="90000"/>
              </a:lnSpc>
              <a:buFont typeface="Arial" pitchFamily="34" charset="0"/>
              <a:buNone/>
            </a:pPr>
            <a:r>
              <a:rPr lang="en-US" altLang="zh-CN" sz="1000" dirty="0" smtClean="0"/>
              <a:t>Detect and classify atypical pigmented network and vascular patterns </a:t>
            </a:r>
            <a:r>
              <a:rPr lang="en-US" altLang="zh-CN" sz="800" dirty="0" smtClean="0"/>
              <a:t>[</a:t>
            </a:r>
            <a:r>
              <a:rPr lang="en-US" altLang="zh-CN" sz="800" dirty="0" err="1" smtClean="0"/>
              <a:t>Betta</a:t>
            </a:r>
            <a:r>
              <a:rPr lang="en-US" altLang="zh-CN" sz="800" dirty="0" smtClean="0"/>
              <a:t> et al. 2006]</a:t>
            </a:r>
          </a:p>
          <a:p>
            <a:pPr lvl="0">
              <a:lnSpc>
                <a:spcPct val="90000"/>
              </a:lnSpc>
              <a:buFont typeface="Arial" pitchFamily="34" charset="0"/>
              <a:buChar char="•"/>
            </a:pPr>
            <a:r>
              <a:rPr lang="en-US" altLang="zh-CN" sz="1000" dirty="0" smtClean="0"/>
              <a:t>Detect curvilinear features to characterize network patterns </a:t>
            </a:r>
            <a:r>
              <a:rPr lang="en-US" altLang="zh-CN" sz="800" dirty="0" smtClean="0"/>
              <a:t>[</a:t>
            </a:r>
            <a:r>
              <a:rPr lang="en-US" altLang="zh-CN" sz="800" dirty="0" err="1" smtClean="0"/>
              <a:t>Grana</a:t>
            </a:r>
            <a:r>
              <a:rPr lang="en-US" altLang="zh-CN" sz="800" dirty="0" smtClean="0"/>
              <a:t> et al. 2006]</a:t>
            </a:r>
          </a:p>
          <a:p>
            <a:pPr lvl="0">
              <a:lnSpc>
                <a:spcPct val="90000"/>
              </a:lnSpc>
              <a:buFont typeface="Arial" pitchFamily="34" charset="0"/>
              <a:buChar char="•"/>
            </a:pPr>
            <a:r>
              <a:rPr lang="en-US" altLang="zh-CN" sz="1000" dirty="0" smtClean="0"/>
              <a:t>Classify parallel furrow and ridge patterns for </a:t>
            </a:r>
            <a:r>
              <a:rPr lang="en-US" altLang="zh-CN" sz="1000" dirty="0" err="1" smtClean="0"/>
              <a:t>acral</a:t>
            </a:r>
            <a:r>
              <a:rPr lang="en-US" altLang="zh-CN" sz="1000" dirty="0" smtClean="0"/>
              <a:t> lesions </a:t>
            </a:r>
            <a:r>
              <a:rPr lang="en-US" altLang="zh-CN" sz="800" dirty="0" smtClean="0"/>
              <a:t>[</a:t>
            </a:r>
            <a:r>
              <a:rPr lang="en-US" altLang="zh-CN" sz="800" dirty="0" err="1" smtClean="0"/>
              <a:t>Iyatomi</a:t>
            </a:r>
            <a:r>
              <a:rPr lang="en-US" altLang="zh-CN" sz="800" dirty="0" smtClean="0"/>
              <a:t> et al. 2007]</a:t>
            </a:r>
          </a:p>
          <a:p>
            <a:pPr lvl="0">
              <a:lnSpc>
                <a:spcPct val="90000"/>
              </a:lnSpc>
              <a:buFont typeface="Arial" pitchFamily="34" charset="0"/>
              <a:buChar char="•"/>
            </a:pPr>
            <a:r>
              <a:rPr lang="en-US" altLang="zh-CN" sz="1000" dirty="0" smtClean="0"/>
              <a:t>Classify three common global patterns </a:t>
            </a:r>
            <a:r>
              <a:rPr lang="en-US" altLang="zh-CN" sz="800" dirty="0" smtClean="0"/>
              <a:t>[Tanaka et al. 2008]</a:t>
            </a:r>
          </a:p>
          <a:p>
            <a:pPr lvl="0">
              <a:lnSpc>
                <a:spcPct val="90000"/>
              </a:lnSpc>
              <a:buFont typeface="Arial" pitchFamily="34" charset="0"/>
              <a:buChar char="•"/>
            </a:pPr>
            <a:endParaRPr lang="en-US" altLang="zh-CN" sz="800" dirty="0" smtClean="0"/>
          </a:p>
          <a:p>
            <a:pPr lvl="0">
              <a:lnSpc>
                <a:spcPct val="90000"/>
              </a:lnSpc>
              <a:buFont typeface="Arial" pitchFamily="34" charset="0"/>
              <a:buNone/>
            </a:pPr>
            <a:r>
              <a:rPr lang="en-US" altLang="zh-CN" sz="800" dirty="0" smtClean="0"/>
              <a:t>However, these</a:t>
            </a:r>
            <a:r>
              <a:rPr lang="en-US" altLang="zh-CN" sz="800" baseline="0" dirty="0" smtClean="0"/>
              <a:t> approaches often employ binary classifiers for individual </a:t>
            </a:r>
            <a:r>
              <a:rPr lang="en-US" altLang="zh-CN" sz="800" baseline="0" dirty="0" err="1" smtClean="0"/>
              <a:t>dermoscopic</a:t>
            </a:r>
            <a:r>
              <a:rPr lang="en-US" altLang="zh-CN" sz="800" baseline="0" dirty="0" smtClean="0"/>
              <a:t> features. </a:t>
            </a:r>
            <a:endParaRPr lang="en-US" altLang="zh-CN" sz="800" dirty="0" smtClean="0"/>
          </a:p>
          <a:p>
            <a:endParaRPr lang="en-US" altLang="zh-CN"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16</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800" baseline="0" dirty="0" smtClean="0"/>
              <a:t>Since there are over 100 </a:t>
            </a:r>
            <a:r>
              <a:rPr lang="en-US" altLang="zh-CN" sz="800" baseline="0" dirty="0" err="1" smtClean="0"/>
              <a:t>dermoscopic</a:t>
            </a:r>
            <a:r>
              <a:rPr lang="en-US" altLang="zh-CN" sz="800" baseline="0" dirty="0" smtClean="0"/>
              <a:t> features in total, </a:t>
            </a:r>
            <a:r>
              <a:rPr lang="en-US" altLang="zh-CN" sz="1200" baseline="0" dirty="0" smtClean="0"/>
              <a:t>and often there are multiple features present in a typical lesion</a:t>
            </a:r>
            <a:endParaRPr lang="en-US" altLang="zh-CN" sz="1200" dirty="0" smtClean="0"/>
          </a:p>
          <a:p>
            <a:endParaRPr lang="en-US" altLang="zh-CN" baseline="0" dirty="0" smtClean="0"/>
          </a:p>
          <a:p>
            <a:endParaRPr lang="en-US" altLang="zh-CN" baseline="0" dirty="0" smtClean="0"/>
          </a:p>
          <a:p>
            <a:endParaRPr lang="en-US" altLang="zh-CN" baseline="0" dirty="0" smtClean="0"/>
          </a:p>
          <a:p>
            <a:endParaRPr lang="en-US" altLang="zh-CN" baseline="0" dirty="0" smtClean="0"/>
          </a:p>
          <a:p>
            <a:pPr lvl="0">
              <a:lnSpc>
                <a:spcPct val="90000"/>
              </a:lnSpc>
              <a:buFont typeface="Arial" pitchFamily="34" charset="0"/>
              <a:buChar char="•"/>
            </a:pPr>
            <a:r>
              <a:rPr lang="en-US" altLang="zh-CN" sz="1200" dirty="0" smtClean="0"/>
              <a:t>Detect and classify atypical pigmented network and vascular patterns </a:t>
            </a:r>
            <a:r>
              <a:rPr lang="en-US" altLang="zh-CN" sz="1050" dirty="0" smtClean="0"/>
              <a:t>[</a:t>
            </a:r>
            <a:r>
              <a:rPr lang="en-US" altLang="zh-CN" sz="1050" dirty="0" err="1" smtClean="0"/>
              <a:t>Betta</a:t>
            </a:r>
            <a:r>
              <a:rPr lang="en-US" altLang="zh-CN" sz="1050" dirty="0" smtClean="0"/>
              <a:t> et al. 2006]</a:t>
            </a:r>
          </a:p>
          <a:p>
            <a:pPr lvl="0">
              <a:lnSpc>
                <a:spcPct val="90000"/>
              </a:lnSpc>
              <a:buFont typeface="Arial" pitchFamily="34" charset="0"/>
              <a:buChar char="•"/>
            </a:pPr>
            <a:r>
              <a:rPr lang="en-US" altLang="zh-CN" sz="1200" dirty="0" smtClean="0"/>
              <a:t>Detect curvilinear features to characterize network patterns </a:t>
            </a:r>
            <a:r>
              <a:rPr lang="en-US" altLang="zh-CN" sz="1050" dirty="0" smtClean="0"/>
              <a:t>[</a:t>
            </a:r>
            <a:r>
              <a:rPr lang="en-US" altLang="zh-CN" sz="1050" dirty="0" err="1" smtClean="0"/>
              <a:t>Grana</a:t>
            </a:r>
            <a:r>
              <a:rPr lang="en-US" altLang="zh-CN" sz="1050" dirty="0" smtClean="0"/>
              <a:t> et al. 2006]</a:t>
            </a:r>
          </a:p>
          <a:p>
            <a:pPr lvl="0">
              <a:lnSpc>
                <a:spcPct val="90000"/>
              </a:lnSpc>
              <a:buFont typeface="Arial" pitchFamily="34" charset="0"/>
              <a:buChar char="•"/>
            </a:pPr>
            <a:r>
              <a:rPr lang="en-US" altLang="zh-CN" sz="1200" dirty="0" smtClean="0"/>
              <a:t>Classify parallel furrow and ridge patterns for </a:t>
            </a:r>
            <a:r>
              <a:rPr lang="en-US" altLang="zh-CN" sz="1200" dirty="0" err="1" smtClean="0"/>
              <a:t>acral</a:t>
            </a:r>
            <a:r>
              <a:rPr lang="en-US" altLang="zh-CN" sz="1200" dirty="0" smtClean="0"/>
              <a:t> lesions </a:t>
            </a:r>
            <a:r>
              <a:rPr lang="en-US" altLang="zh-CN" sz="1050" dirty="0" smtClean="0"/>
              <a:t>[</a:t>
            </a:r>
            <a:r>
              <a:rPr lang="en-US" altLang="zh-CN" sz="1050" dirty="0" err="1" smtClean="0"/>
              <a:t>Iyatomi</a:t>
            </a:r>
            <a:r>
              <a:rPr lang="en-US" altLang="zh-CN" sz="1050" dirty="0" smtClean="0"/>
              <a:t> et al. 2007]</a:t>
            </a:r>
          </a:p>
          <a:p>
            <a:pPr lvl="0">
              <a:lnSpc>
                <a:spcPct val="90000"/>
              </a:lnSpc>
              <a:buFont typeface="Arial" pitchFamily="34" charset="0"/>
              <a:buChar char="•"/>
            </a:pPr>
            <a:r>
              <a:rPr lang="en-US" altLang="zh-CN" sz="1200" dirty="0" smtClean="0"/>
              <a:t>Classify three common global patterns </a:t>
            </a:r>
            <a:r>
              <a:rPr lang="en-US" altLang="zh-CN" sz="1050" dirty="0" smtClean="0"/>
              <a:t>[Tanaka et al. 2008]</a:t>
            </a:r>
          </a:p>
          <a:p>
            <a:endParaRPr lang="en-US" altLang="zh-CN"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17</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zh-CN" sz="800" baseline="0" dirty="0" smtClean="0"/>
              <a:t>This means that for each </a:t>
            </a:r>
            <a:r>
              <a:rPr lang="en-US" altLang="zh-CN" sz="800" baseline="0" dirty="0" err="1" smtClean="0"/>
              <a:t>dermoscopy</a:t>
            </a:r>
            <a:r>
              <a:rPr lang="en-US" altLang="zh-CN" sz="800" baseline="0" dirty="0" smtClean="0"/>
              <a:t> image, we would be required to run multiple binary feature classifiers, which would become very costly if we want to detect many features.</a:t>
            </a:r>
            <a:endParaRPr lang="en-US" altLang="zh-CN" sz="800" dirty="0" smtClean="0"/>
          </a:p>
          <a:p>
            <a:endParaRPr lang="en-US" altLang="zh-CN"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18</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a:lnSpc>
                <a:spcPct val="90000"/>
              </a:lnSpc>
            </a:pPr>
            <a:r>
              <a:rPr lang="en-US" altLang="zh-CN" sz="1000" b="0" dirty="0" smtClean="0"/>
              <a:t>So</a:t>
            </a:r>
            <a:r>
              <a:rPr lang="en-US" altLang="zh-CN" sz="1000" b="0" baseline="0" dirty="0" smtClean="0"/>
              <a:t> how do we avoid this brute force approach and build a generalized feature detector to replace the individual binary classifiers.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19</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a:lnSpc>
                <a:spcPct val="90000"/>
              </a:lnSpc>
            </a:pPr>
            <a:r>
              <a:rPr lang="en-US" altLang="zh-CN" sz="1000" b="0" baseline="0" dirty="0" smtClean="0"/>
              <a:t>Here, we observe that </a:t>
            </a:r>
            <a:r>
              <a:rPr lang="en-US" altLang="zh-CN" sz="1000" b="0" baseline="0" dirty="0" err="1" smtClean="0"/>
              <a:t>d</a:t>
            </a:r>
            <a:r>
              <a:rPr lang="en-US" altLang="zh-CN" sz="1000" b="0" dirty="0" err="1" smtClean="0"/>
              <a:t>ermoscopic</a:t>
            </a:r>
            <a:r>
              <a:rPr lang="en-US" altLang="zh-CN" sz="1000" b="0" dirty="0" smtClean="0"/>
              <a:t> features consist of low level image characteristics such</a:t>
            </a:r>
            <a:r>
              <a:rPr lang="en-US" altLang="zh-CN" sz="1000" b="0" baseline="0" dirty="0" smtClean="0"/>
              <a:t> as ridges, blobs, streaks and pigmentation.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1C460-2CB3-402A-8D4C-6A7BD5E527F2}" type="slidenum">
              <a:rPr lang="en-US"/>
              <a:pPr/>
              <a:t>2</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altLang="zh-CN" sz="1000" dirty="0" smtClean="0"/>
              <a:t>This</a:t>
            </a:r>
            <a:r>
              <a:rPr lang="en-US" altLang="zh-CN" sz="1000" baseline="0" dirty="0" smtClean="0"/>
              <a:t> work is an on going research project for computer-aided skin cancer diagnosis. First some facts on skin cancer. Skin cancer is the most common type of cancer that occur in human. There are more than 1 million cases diagnosed in the United States every year, significantly more than other types of cancers.</a:t>
            </a:r>
            <a:endParaRPr lang="en-US" altLang="zh-CN" sz="1000" dirty="0" smtClean="0"/>
          </a:p>
          <a:p>
            <a:endParaRPr lang="en-US" altLang="zh-CN" sz="1000" dirty="0" smtClean="0"/>
          </a:p>
          <a:p>
            <a:endParaRPr lang="en-US" altLang="zh-CN" sz="1000" dirty="0" smtClean="0"/>
          </a:p>
          <a:p>
            <a:endParaRPr lang="en-US" altLang="zh-CN" sz="1000" dirty="0" smtClean="0"/>
          </a:p>
          <a:p>
            <a:endParaRPr lang="en-US" altLang="zh-CN" sz="1000" dirty="0" smtClean="0"/>
          </a:p>
          <a:p>
            <a:endParaRPr lang="en-US" altLang="zh-CN" sz="1000" dirty="0" smtClean="0"/>
          </a:p>
          <a:p>
            <a:r>
              <a:rPr lang="en-US" altLang="zh-CN" sz="1000" dirty="0" smtClean="0"/>
              <a:t>Skin </a:t>
            </a:r>
            <a:r>
              <a:rPr lang="en-US" altLang="zh-CN" sz="1000" dirty="0"/>
              <a:t>cancer: Cancer that forms in tissues of the skin. There are several types of skin cancer. Skin cancer that forms in </a:t>
            </a:r>
            <a:r>
              <a:rPr lang="en-US" altLang="zh-CN" sz="1000" dirty="0" err="1"/>
              <a:t>melanocytes</a:t>
            </a:r>
            <a:r>
              <a:rPr lang="en-US" altLang="zh-CN" sz="1000" dirty="0"/>
              <a:t> (skin cells that make pigment) is called melanoma. Skin cancer that forms in basal cells (small, round cells in the base of the outer layer of skin) is called basal cell carcinoma. Skin cancer that forms in </a:t>
            </a:r>
            <a:r>
              <a:rPr lang="en-US" altLang="zh-CN" sz="1000" dirty="0" err="1"/>
              <a:t>squamous</a:t>
            </a:r>
            <a:r>
              <a:rPr lang="en-US" altLang="zh-CN" sz="1000" dirty="0"/>
              <a:t> cells (flat cells that form the surface of the skin) is called </a:t>
            </a:r>
            <a:r>
              <a:rPr lang="en-US" altLang="zh-CN" sz="1000" dirty="0" err="1"/>
              <a:t>squamous</a:t>
            </a:r>
            <a:r>
              <a:rPr lang="en-US" altLang="zh-CN" sz="1000" dirty="0"/>
              <a:t> cell carcinoma. Skin cancer that forms in </a:t>
            </a:r>
            <a:r>
              <a:rPr lang="en-US" altLang="zh-CN" sz="1000" dirty="0" err="1"/>
              <a:t>neuroendocrine</a:t>
            </a:r>
            <a:r>
              <a:rPr lang="en-US" altLang="zh-CN" sz="1000" dirty="0"/>
              <a:t> cells (cells that release hormones in response to signals from the nervous system) is called </a:t>
            </a:r>
            <a:r>
              <a:rPr lang="en-US" altLang="zh-CN" sz="1000" dirty="0" err="1"/>
              <a:t>neuroendocrine</a:t>
            </a:r>
            <a:r>
              <a:rPr lang="en-US" altLang="zh-CN" sz="1000" dirty="0"/>
              <a:t> carcinoma of the skin. Most skin cancers form in older people on parts of the body exposed to the sun or in people who have weakened immune systems.</a:t>
            </a:r>
            <a:br>
              <a:rPr lang="en-US" altLang="zh-CN" sz="1000" dirty="0"/>
            </a:br>
            <a:endParaRPr lang="en-US" altLang="zh-CN" sz="1000" dirty="0"/>
          </a:p>
          <a:p>
            <a:pPr>
              <a:buFontTx/>
              <a:buChar char="-"/>
            </a:pPr>
            <a:r>
              <a:rPr lang="en-US" altLang="zh-CN" sz="1000" b="1" dirty="0"/>
              <a:t>According to the latest statistics available from the National Cancer Institute and the Centers for Disease Control and Prevention (CDC):</a:t>
            </a:r>
            <a:r>
              <a:rPr lang="en-US" altLang="zh-CN" sz="1000" dirty="0"/>
              <a:t> </a:t>
            </a:r>
          </a:p>
          <a:p>
            <a:pPr>
              <a:buFontTx/>
              <a:buChar char="-"/>
            </a:pPr>
            <a:r>
              <a:rPr lang="en-US" altLang="zh-CN" sz="1000" dirty="0"/>
              <a:t>Skin cancer is the most common of all cancers in the United states.</a:t>
            </a:r>
          </a:p>
          <a:p>
            <a:pPr>
              <a:buFontTx/>
              <a:buChar char="-"/>
            </a:pPr>
            <a:r>
              <a:rPr lang="en-US" altLang="zh-CN" sz="1000" dirty="0"/>
              <a:t>More than 1 million cases of non-melanoma skin cancer are diagnosed in the US each year.</a:t>
            </a:r>
          </a:p>
          <a:p>
            <a:pPr>
              <a:buFontTx/>
              <a:buChar char="-"/>
            </a:pPr>
            <a:r>
              <a:rPr lang="en-US" altLang="zh-CN" sz="1000" dirty="0"/>
              <a:t>Melanoma is the leading cause of mortality among all forms skin cancer. Melanoma represents only 4 percent of all skin cancers in the US, but accounts for more than 75 percent of all skin cancer deaths.</a:t>
            </a:r>
          </a:p>
          <a:p>
            <a:pPr>
              <a:buFontTx/>
              <a:buChar char="-"/>
            </a:pPr>
            <a:endParaRPr lang="en-US" altLang="zh-CN" sz="1000" dirty="0"/>
          </a:p>
          <a:p>
            <a:pPr>
              <a:buFontTx/>
              <a:buChar char="-"/>
            </a:pPr>
            <a:r>
              <a:rPr lang="en-US" altLang="zh-CN" sz="1000" b="1" dirty="0"/>
              <a:t>statistics from the American Cancer Society and the American Academy of Dermatology: </a:t>
            </a:r>
          </a:p>
          <a:p>
            <a:pPr>
              <a:buFontTx/>
              <a:buChar char="-"/>
            </a:pPr>
            <a:r>
              <a:rPr lang="en-US" altLang="zh-CN" sz="1000" dirty="0"/>
              <a:t>Nevertheless, melanoma can often be cured with a simple excision if caught in early stage. Hence, early detection of malignant melanoma significantly reduces mortality.</a:t>
            </a:r>
          </a:p>
          <a:p>
            <a:pPr>
              <a:buFontTx/>
              <a:buChar char="-"/>
            </a:pPr>
            <a:r>
              <a:rPr lang="en-US" altLang="zh-CN" sz="1000" dirty="0"/>
              <a:t>Both basal cell and </a:t>
            </a:r>
            <a:r>
              <a:rPr lang="en-US" altLang="zh-CN" sz="1000" dirty="0" err="1"/>
              <a:t>squamous</a:t>
            </a:r>
            <a:r>
              <a:rPr lang="en-US" altLang="zh-CN" sz="1000" dirty="0"/>
              <a:t> cell carcinomas have a 95 percent cure rate when detected and treated early. </a:t>
            </a:r>
          </a:p>
          <a:p>
            <a:pPr>
              <a:buFontTx/>
              <a:buChar char="-"/>
            </a:pPr>
            <a:r>
              <a:rPr lang="en-US" altLang="zh-CN" sz="1000" dirty="0"/>
              <a:t>Melanoma is more common than any non-skin cancer among women between 25 and 29 years old. </a:t>
            </a:r>
          </a:p>
          <a:p>
            <a:endParaRPr lang="en-US" altLang="zh-CN" sz="1000" dirty="0"/>
          </a:p>
          <a:p>
            <a:endParaRPr lang="en-US" altLang="zh-CN"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20</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a:lnSpc>
                <a:spcPct val="90000"/>
              </a:lnSpc>
            </a:pPr>
            <a:r>
              <a:rPr lang="en-US" altLang="zh-CN" sz="1000" b="0" baseline="0" dirty="0" smtClean="0"/>
              <a:t>If we can represent these low level image characteristics as, say, interest points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304EB-D0F0-4D8F-B341-4DB579FFD01E}" type="slidenum">
              <a:rPr lang="en-US"/>
              <a:pPr/>
              <a:t>21</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a:lnSpc>
                <a:spcPct val="90000"/>
              </a:lnSpc>
            </a:pPr>
            <a:r>
              <a:rPr lang="en-US" altLang="zh-CN" sz="1000" b="0" baseline="0" dirty="0" smtClean="0"/>
              <a:t>Then we can use the bag-of-visual-words approach. </a:t>
            </a:r>
          </a:p>
          <a:p>
            <a:pPr>
              <a:lnSpc>
                <a:spcPct val="90000"/>
              </a:lnSpc>
            </a:pPr>
            <a:r>
              <a:rPr lang="en-US" altLang="zh-CN" sz="1000" b="0" baseline="0" dirty="0" smtClean="0"/>
              <a:t>by looking at distinct spatial configuration and concentration of these </a:t>
            </a:r>
            <a:r>
              <a:rPr lang="en-US" altLang="zh-CN" sz="1000" b="0" baseline="0" dirty="0" err="1" smtClean="0"/>
              <a:t>dermoscopic</a:t>
            </a:r>
            <a:r>
              <a:rPr lang="en-US" altLang="zh-CN" sz="1000" b="0" baseline="0" dirty="0" smtClean="0"/>
              <a:t> interest points, we can build a detector and multi-classifier for </a:t>
            </a:r>
            <a:r>
              <a:rPr lang="en-US" altLang="zh-CN" sz="1000" b="0" baseline="0" dirty="0" err="1" smtClean="0"/>
              <a:t>dermoscopic</a:t>
            </a:r>
            <a:r>
              <a:rPr lang="en-US" altLang="zh-CN" sz="1000" b="0" baseline="0" dirty="0" smtClean="0"/>
              <a:t> features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D63F2-8A28-45EC-B4EE-E42852294E07}" type="slidenum">
              <a:rPr lang="en-US"/>
              <a:pPr/>
              <a:t>22</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dirty="0" smtClean="0"/>
              <a:t>Inspired</a:t>
            </a:r>
            <a:r>
              <a:rPr lang="en-US" baseline="0" dirty="0" smtClean="0"/>
              <a:t> by recent success of general interest point detector and descriptors such as SIFT and SURF in computer vision, we propose a </a:t>
            </a:r>
            <a:r>
              <a:rPr lang="en-US" baseline="0" dirty="0" err="1" smtClean="0"/>
              <a:t>dermoscopic</a:t>
            </a:r>
            <a:r>
              <a:rPr lang="en-US" baseline="0" dirty="0" smtClean="0"/>
              <a:t> interest point detector and descriptor specifically designed as a low level representation for </a:t>
            </a:r>
            <a:r>
              <a:rPr lang="en-US" baseline="0" dirty="0" err="1" smtClean="0"/>
              <a:t>dermoscopy</a:t>
            </a:r>
            <a:r>
              <a:rPr lang="en-US" baseline="0" dirty="0" smtClean="0"/>
              <a:t> features.</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D63F2-8A28-45EC-B4EE-E42852294E07}" type="slidenum">
              <a:rPr lang="en-US"/>
              <a:pPr/>
              <a:t>23</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pPr marL="342900" lvl="0" indent="-342900" eaLnBrk="1" hangingPunct="1">
              <a:spcBef>
                <a:spcPct val="20000"/>
              </a:spcBef>
              <a:buClr>
                <a:schemeClr val="bg2"/>
              </a:buClr>
              <a:buSzPct val="65000"/>
              <a:buFont typeface="Arial" pitchFamily="34" charset="0"/>
              <a:buNone/>
            </a:pPr>
            <a:r>
              <a:rPr lang="en-US" altLang="zh-CN" dirty="0" smtClean="0">
                <a:solidFill>
                  <a:schemeClr val="tx1"/>
                </a:solidFill>
                <a:latin typeface="Lucida Sans Unicode" pitchFamily="34" charset="0"/>
              </a:rPr>
              <a:t>Similar to the general interest point detector and descriptors </a:t>
            </a:r>
            <a:r>
              <a:rPr lang="en-US" altLang="zh-CN" sz="1100" dirty="0" smtClean="0">
                <a:solidFill>
                  <a:schemeClr val="tx1"/>
                </a:solidFill>
                <a:latin typeface="Lucida Sans Unicode" pitchFamily="34" charset="0"/>
              </a:rPr>
              <a:t>such</a:t>
            </a:r>
            <a:r>
              <a:rPr lang="en-US" altLang="zh-CN" sz="1100" baseline="0" dirty="0" smtClean="0">
                <a:solidFill>
                  <a:schemeClr val="tx1"/>
                </a:solidFill>
                <a:latin typeface="Lucida Sans Unicode" pitchFamily="34" charset="0"/>
              </a:rPr>
              <a:t> as SIFT &amp; SURF, we need to address the same issues: the detector has to be repeatable: it has to find the same interest points under different viewing condition,</a:t>
            </a:r>
          </a:p>
          <a:p>
            <a:pPr marL="342900" lvl="0" indent="-342900" eaLnBrk="1" hangingPunct="1">
              <a:spcBef>
                <a:spcPct val="20000"/>
              </a:spcBef>
              <a:buClr>
                <a:schemeClr val="bg2"/>
              </a:buClr>
              <a:buSzPct val="65000"/>
              <a:buFont typeface="Arial" pitchFamily="34" charset="0"/>
              <a:buNone/>
            </a:pPr>
            <a:r>
              <a:rPr lang="en-US" altLang="zh-CN" sz="1100" baseline="0" dirty="0" smtClean="0">
                <a:solidFill>
                  <a:schemeClr val="tx1"/>
                </a:solidFill>
                <a:latin typeface="Lucida Sans Unicode" pitchFamily="34" charset="0"/>
              </a:rPr>
              <a:t>and the descriptor has to be distinctive, but also robust to noise and geometric and photometric deformation. </a:t>
            </a:r>
          </a:p>
          <a:p>
            <a:pPr marL="342900" lvl="0" indent="-342900" eaLnBrk="1" hangingPunct="1">
              <a:spcBef>
                <a:spcPct val="20000"/>
              </a:spcBef>
              <a:buClr>
                <a:schemeClr val="bg2"/>
              </a:buClr>
              <a:buSzPct val="65000"/>
              <a:buFont typeface="Arial" pitchFamily="34" charset="0"/>
              <a:buNone/>
            </a:pPr>
            <a:endParaRPr lang="en-US" altLang="zh-CN" sz="1100" baseline="0" dirty="0" smtClean="0">
              <a:solidFill>
                <a:schemeClr val="tx1"/>
              </a:solidFill>
              <a:latin typeface="Lucida Sans Unicode" pitchFamily="34" charset="0"/>
            </a:endParaRPr>
          </a:p>
          <a:p>
            <a:pPr marL="342900" lvl="0" indent="-342900" eaLnBrk="1" hangingPunct="1">
              <a:spcBef>
                <a:spcPct val="20000"/>
              </a:spcBef>
              <a:buClr>
                <a:schemeClr val="bg2"/>
              </a:buClr>
              <a:buSzPct val="65000"/>
              <a:buFont typeface="Arial" pitchFamily="34" charset="0"/>
              <a:buNone/>
            </a:pPr>
            <a:r>
              <a:rPr lang="en-US" altLang="zh-CN" sz="1100" baseline="0" dirty="0" smtClean="0">
                <a:solidFill>
                  <a:schemeClr val="tx1"/>
                </a:solidFill>
                <a:latin typeface="Lucida Sans Unicode" pitchFamily="34" charset="0"/>
              </a:rPr>
              <a:t>So naturally, DIP borrows from these general interest point detector and it is very similar in that the detector also latches on to corners and blobs, and achieves scale and rotation invariant</a:t>
            </a:r>
            <a:endParaRPr lang="en-US" altLang="zh-CN" sz="1100" dirty="0" smtClean="0">
              <a:solidFill>
                <a:schemeClr val="tx1"/>
              </a:solidFill>
              <a:latin typeface="Lucida Sans Unicode" pitchFamily="34" charset="0"/>
            </a:endParaRPr>
          </a:p>
          <a:p>
            <a:endParaRPr lang="en-US" baseline="0" dirty="0" smtClean="0"/>
          </a:p>
          <a:p>
            <a:r>
              <a:rPr lang="en-US" baseline="0" dirty="0" smtClean="0"/>
              <a:t>In addition, for the specific task of representing </a:t>
            </a:r>
            <a:r>
              <a:rPr lang="en-US" baseline="0" dirty="0" err="1" smtClean="0"/>
              <a:t>dermoscopic</a:t>
            </a:r>
            <a:r>
              <a:rPr lang="en-US" baseline="0" dirty="0" smtClean="0"/>
              <a:t> features,</a:t>
            </a:r>
          </a:p>
          <a:p>
            <a:r>
              <a:rPr lang="en-US" baseline="0" dirty="0" smtClean="0"/>
              <a:t>We design our detector </a:t>
            </a:r>
            <a:r>
              <a:rPr lang="en-US" baseline="0" smtClean="0"/>
              <a:t>to also </a:t>
            </a:r>
            <a:r>
              <a:rPr lang="en-US" baseline="0" dirty="0" smtClean="0"/>
              <a:t>respond to </a:t>
            </a:r>
            <a:r>
              <a:rPr lang="en-US" dirty="0" smtClean="0"/>
              <a:t>curvilinear features for</a:t>
            </a:r>
            <a:r>
              <a:rPr lang="en-US" baseline="0" dirty="0" smtClean="0"/>
              <a:t> streaks and </a:t>
            </a:r>
            <a:r>
              <a:rPr lang="en-US" dirty="0" err="1" smtClean="0"/>
              <a:t>fibrillar</a:t>
            </a:r>
            <a:r>
              <a:rPr lang="en-US" dirty="0" smtClean="0"/>
              <a:t> patterns often</a:t>
            </a:r>
            <a:r>
              <a:rPr lang="en-US" baseline="0" dirty="0" smtClean="0"/>
              <a:t> seen in skin lesions</a:t>
            </a:r>
            <a:r>
              <a:rPr lang="en-US" dirty="0" smtClean="0"/>
              <a:t>.</a:t>
            </a:r>
            <a:r>
              <a:rPr lang="en-US" baseline="0" dirty="0" smtClean="0"/>
              <a:t> </a:t>
            </a:r>
          </a:p>
          <a:p>
            <a:r>
              <a:rPr lang="en-US" baseline="0" dirty="0" smtClean="0"/>
              <a:t>We also add a c</a:t>
            </a:r>
            <a:r>
              <a:rPr lang="en-US" dirty="0" smtClean="0"/>
              <a:t>olor component to the descriptor since pigmentation</a:t>
            </a:r>
            <a:r>
              <a:rPr lang="en-US" baseline="0" dirty="0" smtClean="0"/>
              <a:t> is one of the most important visual cue for </a:t>
            </a:r>
            <a:r>
              <a:rPr lang="en-US" baseline="0" dirty="0" err="1" smtClean="0"/>
              <a:t>dermoscopic</a:t>
            </a:r>
            <a:r>
              <a:rPr lang="en-US" baseline="0" dirty="0" smtClean="0"/>
              <a:t> features</a:t>
            </a:r>
          </a:p>
          <a:p>
            <a:endParaRPr lang="en-US" baseline="0" dirty="0" smtClean="0"/>
          </a:p>
          <a:p>
            <a:endParaRPr lang="en-US" baseline="0" dirty="0" smtClean="0"/>
          </a:p>
          <a:p>
            <a:r>
              <a:rPr lang="en-US" baseline="0" dirty="0" smtClean="0"/>
              <a:t>Next, we will go into details on how to build the </a:t>
            </a:r>
            <a:r>
              <a:rPr lang="en-US" baseline="0" dirty="0" err="1" smtClean="0"/>
              <a:t>dermoscopic</a:t>
            </a:r>
            <a:r>
              <a:rPr lang="en-US" baseline="0" dirty="0" smtClean="0"/>
              <a:t> interest point detector and descriptor</a:t>
            </a: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24</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dirty="0" smtClean="0"/>
              <a:t>We first</a:t>
            </a:r>
            <a:r>
              <a:rPr lang="en-US" baseline="0" dirty="0" smtClean="0"/>
              <a:t> look at how we detect </a:t>
            </a:r>
            <a:r>
              <a:rPr lang="en-US" baseline="0" dirty="0" err="1" smtClean="0"/>
              <a:t>dermoscopic</a:t>
            </a:r>
            <a:r>
              <a:rPr lang="en-US" baseline="0" dirty="0" smtClean="0"/>
              <a:t> interest points.</a:t>
            </a:r>
          </a:p>
          <a:p>
            <a:endParaRPr lang="en-US" baseline="0" dirty="0" smtClean="0"/>
          </a:p>
          <a:p>
            <a:r>
              <a:rPr lang="en-US" baseline="0" dirty="0" smtClean="0"/>
              <a:t>We adopt the fast-hessian detector introduced by Bay et al. for corners and blobs.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The detector finds blob-like structures at locations where the determinant of the Hessian matrix is maximum.</a:t>
            </a:r>
          </a:p>
          <a:p>
            <a:r>
              <a:rPr lang="en-US" sz="1200" kern="1200" baseline="0" dirty="0" smtClean="0">
                <a:solidFill>
                  <a:schemeClr val="tx1"/>
                </a:solidFill>
                <a:latin typeface="Arial" charset="0"/>
                <a:ea typeface="宋体" pitchFamily="2" charset="-122"/>
                <a:cs typeface="+mn-cs"/>
              </a:rPr>
              <a:t>Given a point x = (x; y) in an image I, the Hessian matrix H(x; sigma) in x at scale sigma is defined like this, where </a:t>
            </a:r>
            <a:r>
              <a:rPr lang="en-US" sz="1200" kern="1200" baseline="0" dirty="0" err="1" smtClean="0">
                <a:solidFill>
                  <a:schemeClr val="tx1"/>
                </a:solidFill>
                <a:latin typeface="Arial" charset="0"/>
                <a:ea typeface="宋体" pitchFamily="2" charset="-122"/>
                <a:cs typeface="+mn-cs"/>
              </a:rPr>
              <a:t>Lxx</a:t>
            </a:r>
            <a:r>
              <a:rPr lang="en-US" sz="1200" kern="1200" baseline="0" dirty="0" smtClean="0">
                <a:solidFill>
                  <a:schemeClr val="tx1"/>
                </a:solidFill>
                <a:latin typeface="Arial" charset="0"/>
                <a:ea typeface="宋体" pitchFamily="2" charset="-122"/>
                <a:cs typeface="+mn-cs"/>
              </a:rPr>
              <a:t>(x; sigma) is the convolution of the Gaussian 2nd order derivative with the image I in point x.</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25</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As shown by Bay, et al., the Gaussian derivatives can be approximated by box filters. Consequently, the Hessian calculation can be sped up significantly by using integral images.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26</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baseline="0" dirty="0" smtClean="0"/>
              <a:t>In addition to the corner and blob detector, our detector also needs to catch distinctive </a:t>
            </a:r>
            <a:r>
              <a:rPr lang="en-US" dirty="0" smtClean="0"/>
              <a:t>curvilinear features for</a:t>
            </a:r>
            <a:r>
              <a:rPr lang="en-US" baseline="0" dirty="0" smtClean="0"/>
              <a:t> detecting </a:t>
            </a:r>
            <a:r>
              <a:rPr lang="en-US" dirty="0" err="1" smtClean="0"/>
              <a:t>fibrillar</a:t>
            </a:r>
            <a:r>
              <a:rPr lang="en-US" dirty="0" smtClean="0"/>
              <a:t> patterns and streaks</a:t>
            </a:r>
            <a:r>
              <a:rPr lang="en-US" baseline="0" dirty="0" smtClean="0"/>
              <a:t> common to many </a:t>
            </a:r>
            <a:r>
              <a:rPr lang="en-US" baseline="0" dirty="0" err="1" smtClean="0"/>
              <a:t>dermoscopic</a:t>
            </a:r>
            <a:r>
              <a:rPr lang="en-US" baseline="0" dirty="0" smtClean="0"/>
              <a:t> features</a:t>
            </a:r>
            <a:r>
              <a:rPr lang="en-US" dirty="0" smtClean="0"/>
              <a:t>.</a:t>
            </a:r>
            <a:r>
              <a:rPr lang="en-US" baseline="0" dirty="0" smtClean="0"/>
              <a:t> </a:t>
            </a:r>
          </a:p>
          <a:p>
            <a:endParaRPr lang="en-US" baseline="0" dirty="0" smtClean="0"/>
          </a:p>
          <a:p>
            <a:r>
              <a:rPr lang="en-US" sz="1200" kern="1200" baseline="0" dirty="0" smtClean="0">
                <a:solidFill>
                  <a:schemeClr val="tx1"/>
                </a:solidFill>
                <a:latin typeface="Arial" charset="0"/>
                <a:ea typeface="宋体" pitchFamily="2" charset="-122"/>
                <a:cs typeface="+mn-cs"/>
              </a:rPr>
              <a:t>Here, we use the curvilinear point detector.</a:t>
            </a: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27</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Curvilinear (or line) points are points in an intensity image where the first directional derivative in the direction of the line vanishes, and the second derivative has a large absolute value.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28</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A point x = (x; y) is a line point if it satisfies this equation</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where (</a:t>
            </a:r>
            <a:r>
              <a:rPr lang="en-US" sz="1200" kern="1200" baseline="0" dirty="0" err="1" smtClean="0">
                <a:solidFill>
                  <a:schemeClr val="tx1"/>
                </a:solidFill>
                <a:latin typeface="Arial" charset="0"/>
                <a:ea typeface="宋体" pitchFamily="2" charset="-122"/>
                <a:cs typeface="+mn-cs"/>
              </a:rPr>
              <a:t>nx</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ny</a:t>
            </a:r>
            <a:r>
              <a:rPr lang="en-US" sz="1200" kern="1200" baseline="0" dirty="0" smtClean="0">
                <a:solidFill>
                  <a:schemeClr val="tx1"/>
                </a:solidFill>
                <a:latin typeface="Arial" charset="0"/>
                <a:ea typeface="宋体" pitchFamily="2" charset="-122"/>
                <a:cs typeface="+mn-cs"/>
              </a:rPr>
              <a:t>) is the normalized eigenvector that corresponds to the maximum absolute </a:t>
            </a:r>
            <a:r>
              <a:rPr lang="en-US" sz="1200" kern="1200" baseline="0" dirty="0" err="1" smtClean="0">
                <a:solidFill>
                  <a:schemeClr val="tx1"/>
                </a:solidFill>
                <a:latin typeface="Arial" charset="0"/>
                <a:ea typeface="宋体" pitchFamily="2" charset="-122"/>
                <a:cs typeface="+mn-cs"/>
              </a:rPr>
              <a:t>eigenvalue</a:t>
            </a:r>
            <a:r>
              <a:rPr lang="en-US" sz="1200" kern="1200" baseline="0" dirty="0" smtClean="0">
                <a:solidFill>
                  <a:schemeClr val="tx1"/>
                </a:solidFill>
                <a:latin typeface="Arial" charset="0"/>
                <a:ea typeface="宋体" pitchFamily="2" charset="-122"/>
                <a:cs typeface="+mn-cs"/>
              </a:rPr>
              <a:t> of the local Hessian matrix, </a:t>
            </a:r>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0CA7-62FF-4B51-A045-21C6FCB14175}" type="slidenum">
              <a:rPr lang="en-US"/>
              <a:pPr/>
              <a:t>29</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and t is evaluated as shown, where Lx, Ly, </a:t>
            </a:r>
            <a:r>
              <a:rPr lang="en-US" sz="1200" kern="1200" baseline="0" dirty="0" err="1" smtClean="0">
                <a:solidFill>
                  <a:schemeClr val="tx1"/>
                </a:solidFill>
                <a:latin typeface="Arial" charset="0"/>
                <a:ea typeface="宋体" pitchFamily="2" charset="-122"/>
                <a:cs typeface="+mn-cs"/>
              </a:rPr>
              <a:t>Lxx</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Lxy</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Lyy</a:t>
            </a:r>
            <a:r>
              <a:rPr lang="en-US" sz="1200" kern="1200" baseline="0" dirty="0" smtClean="0">
                <a:solidFill>
                  <a:schemeClr val="tx1"/>
                </a:solidFill>
                <a:latin typeface="Arial" charset="0"/>
                <a:ea typeface="宋体" pitchFamily="2" charset="-122"/>
                <a:cs typeface="+mn-cs"/>
              </a:rPr>
              <a:t> are partial derivatives of the image convolving with 2D Gaussian derivatives. Here, the same box filter approximation can be used for efficiency.</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Equipped with the detector to find both corners/blobs and curvilinear structures, interest points in a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images can be located. Now we will briefly describe our scheme to encode the information at these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interest point sites.</a:t>
            </a:r>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9D415-D3C3-4D58-9875-96305E7AD80D}" type="slidenum">
              <a:rPr lang="en-US"/>
              <a:pPr/>
              <a:t>3</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pPr>
              <a:lnSpc>
                <a:spcPct val="90000"/>
              </a:lnSpc>
            </a:pPr>
            <a:r>
              <a:rPr lang="en-US" altLang="zh-CN" sz="1000" dirty="0"/>
              <a:t>Skin </a:t>
            </a:r>
            <a:r>
              <a:rPr lang="en-US" altLang="zh-CN" sz="1000" dirty="0" smtClean="0"/>
              <a:t>cancer </a:t>
            </a:r>
            <a:r>
              <a:rPr lang="en-US" altLang="zh-CN" sz="1000" dirty="0"/>
              <a:t>forms in tissues of the skin.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30</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The distinctive power of state-of-the-art interest point descriptors relies on a combination of spatially localized information and the distribution of gradient-related features.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Relative strengths and orientations are often used to reduce the effect of photometric, scale, and rotation changes. The proposed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feature descriptor is based on similar properties, with the addition of the color component. </a:t>
            </a:r>
          </a:p>
          <a:p>
            <a:endParaRPr lang="en-US" sz="1200" kern="1200" baseline="0" dirty="0" smtClean="0">
              <a:solidFill>
                <a:schemeClr val="tx1"/>
              </a:solidFill>
              <a:latin typeface="Arial" charset="0"/>
              <a:ea typeface="宋体"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31</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宋体" pitchFamily="2" charset="-122"/>
                <a:cs typeface="+mn-cs"/>
              </a:rPr>
              <a:t>To construct the descriptor, from the circular region around each interest point.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32</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宋体" pitchFamily="2" charset="-122"/>
                <a:cs typeface="+mn-cs"/>
              </a:rPr>
              <a:t>We first identify a reproducible orientation that is based on local statistics calculated within the circular region.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33</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We then construct a square region aligned to this orientation and extract a feature vector from it.</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This feature vector encoding local intensity and color statistics will be used as our descriptor</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34</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Our first step is to find a reproducible orientation in order to achieve rotation invariance.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We first compute the </a:t>
            </a:r>
            <a:r>
              <a:rPr lang="en-US" sz="1200" kern="1200" baseline="0" dirty="0" err="1" smtClean="0">
                <a:solidFill>
                  <a:schemeClr val="tx1"/>
                </a:solidFill>
                <a:latin typeface="Arial" charset="0"/>
                <a:ea typeface="宋体" pitchFamily="2" charset="-122"/>
                <a:cs typeface="+mn-cs"/>
              </a:rPr>
              <a:t>Haar</a:t>
            </a:r>
            <a:r>
              <a:rPr lang="en-US" sz="1200" kern="1200" baseline="0" dirty="0" smtClean="0">
                <a:solidFill>
                  <a:schemeClr val="tx1"/>
                </a:solidFill>
                <a:latin typeface="Arial" charset="0"/>
                <a:ea typeface="宋体" pitchFamily="2" charset="-122"/>
                <a:cs typeface="+mn-cs"/>
              </a:rPr>
              <a:t>-wavelet responses in both x and y direction in a circular </a:t>
            </a:r>
            <a:r>
              <a:rPr lang="en-US" sz="1200" kern="1200" baseline="0" dirty="0" err="1" smtClean="0">
                <a:solidFill>
                  <a:schemeClr val="tx1"/>
                </a:solidFill>
                <a:latin typeface="Arial" charset="0"/>
                <a:ea typeface="宋体" pitchFamily="2" charset="-122"/>
                <a:cs typeface="+mn-cs"/>
              </a:rPr>
              <a:t>neighbourhood</a:t>
            </a:r>
            <a:r>
              <a:rPr lang="en-US" sz="1200" kern="1200" baseline="0" dirty="0" smtClean="0">
                <a:solidFill>
                  <a:schemeClr val="tx1"/>
                </a:solidFill>
                <a:latin typeface="Arial" charset="0"/>
                <a:ea typeface="宋体" pitchFamily="2" charset="-122"/>
                <a:cs typeface="+mn-cs"/>
              </a:rPr>
              <a:t> of around it. </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35</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The resulting responses are represented as vectors in a 2D space</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36</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The dominant orientation is estimated by summing up all the respective horizontal and vertical responses in a sliding window covering an angle of 60 degree.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6626-2247-458D-9408-6857C751DAB6}" type="slidenum">
              <a:rPr lang="en-US"/>
              <a:pPr/>
              <a:t>37</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The orientation of the longest such vector is chosen as the orientation of the interest point.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86071-AB77-41B4-8703-1CF799C636AB}" type="slidenum">
              <a:rPr lang="en-US"/>
              <a:pPr/>
              <a:t>38</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Once a reproducible orientation is fixed, we can construct a square region oriented along this direction centered around the interest point.</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This square defines the context of our descriptor. We divide it uniformly into 4 x 4 sub-regions, we compute 4 features from uniformly sample points for each sub region</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They are </a:t>
            </a:r>
            <a:r>
              <a:rPr lang="en-US" sz="1200" kern="1200" baseline="0" dirty="0" err="1" smtClean="0">
                <a:solidFill>
                  <a:schemeClr val="tx1"/>
                </a:solidFill>
                <a:latin typeface="Arial" charset="0"/>
                <a:ea typeface="宋体" pitchFamily="2" charset="-122"/>
                <a:cs typeface="+mn-cs"/>
              </a:rPr>
              <a:t>dx</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dy</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Haar</a:t>
            </a:r>
            <a:r>
              <a:rPr lang="en-US" sz="1200" kern="1200" baseline="0" dirty="0" smtClean="0">
                <a:solidFill>
                  <a:schemeClr val="tx1"/>
                </a:solidFill>
                <a:latin typeface="Arial" charset="0"/>
                <a:ea typeface="宋体" pitchFamily="2" charset="-122"/>
                <a:cs typeface="+mn-cs"/>
              </a:rPr>
              <a:t> wavelet responses) and the absolute values |</a:t>
            </a:r>
            <a:r>
              <a:rPr lang="en-US" sz="1200" kern="1200" baseline="0" dirty="0" err="1" smtClean="0">
                <a:solidFill>
                  <a:schemeClr val="tx1"/>
                </a:solidFill>
                <a:latin typeface="Arial" charset="0"/>
                <a:ea typeface="宋体" pitchFamily="2" charset="-122"/>
                <a:cs typeface="+mn-cs"/>
              </a:rPr>
              <a:t>dx</a:t>
            </a:r>
            <a:r>
              <a:rPr lang="en-US" sz="1200" kern="1200" baseline="0" dirty="0" smtClean="0">
                <a:solidFill>
                  <a:schemeClr val="tx1"/>
                </a:solidFill>
                <a:latin typeface="Arial" charset="0"/>
                <a:ea typeface="宋体" pitchFamily="2" charset="-122"/>
                <a:cs typeface="+mn-cs"/>
              </a:rPr>
              <a:t>| |</a:t>
            </a:r>
            <a:r>
              <a:rPr lang="en-US" sz="1200" kern="1200" baseline="0" dirty="0" err="1" smtClean="0">
                <a:solidFill>
                  <a:schemeClr val="tx1"/>
                </a:solidFill>
                <a:latin typeface="Arial" charset="0"/>
                <a:ea typeface="宋体" pitchFamily="2" charset="-122"/>
                <a:cs typeface="+mn-cs"/>
              </a:rPr>
              <a:t>dy</a:t>
            </a:r>
            <a:r>
              <a:rPr lang="en-US" sz="1200" kern="1200" baseline="0" dirty="0" smtClean="0">
                <a:solidFill>
                  <a:schemeClr val="tx1"/>
                </a:solidFill>
                <a:latin typeface="Arial" charset="0"/>
                <a:ea typeface="宋体" pitchFamily="2" charset="-122"/>
                <a:cs typeface="+mn-cs"/>
              </a:rPr>
              <a:t>| to register the polarity of the intensity changes.</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We sum up these 4 measurements within each sub-region and obtain a length 64 vector for all 4 x 4 sub regions.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The wavelet responses are invariant to illumination changes, and we can further achieve contrast invariance by normalizing the descriptor into a unit vector.</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Popular interest point descriptors only compute intensity statistics and discard color information. However, we notice color is an important diagnostic cue in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images since we are interested in pigmented skin lesions. Therefore, we include color statistics to augment our descriptor.</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For each region surrounding an interest point, we compute a coarse color histogram in the alpha and beta channels of the L*a*b* representation (since the intensity statistics  of L are already accounted for. The resulting vector captures the color statistics of the context region</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This color component is normalized and concatenated to the intensity component to form a DIP descriptor.</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EE529-B857-4398-B788-CD728A515D1D}" type="slidenum">
              <a:rPr lang="en-US"/>
              <a:pPr/>
              <a:t>39</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dirty="0" smtClean="0"/>
              <a:t>Here are some examples</a:t>
            </a:r>
            <a:r>
              <a:rPr lang="en-US" baseline="0" dirty="0" smtClean="0"/>
              <a:t> of </a:t>
            </a:r>
            <a:r>
              <a:rPr lang="en-US" baseline="0" dirty="0" err="1" smtClean="0"/>
              <a:t>dermoscopic</a:t>
            </a:r>
            <a:r>
              <a:rPr lang="en-US" baseline="0" dirty="0" smtClean="0"/>
              <a:t> interest points detected on typical </a:t>
            </a:r>
            <a:r>
              <a:rPr lang="en-US" baseline="0" dirty="0" err="1" smtClean="0"/>
              <a:t>dermscopy</a:t>
            </a:r>
            <a:r>
              <a:rPr lang="en-US" baseline="0" dirty="0" smtClean="0"/>
              <a:t> images.</a:t>
            </a:r>
          </a:p>
          <a:p>
            <a:endParaRPr lang="en-US" baseline="0" dirty="0" smtClean="0"/>
          </a:p>
          <a:p>
            <a:r>
              <a:rPr lang="en-US" baseline="0" dirty="0" smtClean="0"/>
              <a:t>The DIP detector is applied to the segmented lesion area. The diameter of the circle shows the scale of the interest point, which is the context region included in the calculation of the descriptor. The little bars in the circle indicates the orientation.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A11FA-4FA6-46B0-9DF2-048FFD1BFD75}" type="slidenum">
              <a:rPr lang="en-US"/>
              <a:pPr/>
              <a:t>4</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pPr>
              <a:lnSpc>
                <a:spcPct val="90000"/>
              </a:lnSpc>
            </a:pPr>
            <a:r>
              <a:rPr lang="en-US" altLang="zh-CN" sz="1000" dirty="0"/>
              <a:t>To detect </a:t>
            </a:r>
            <a:r>
              <a:rPr lang="en-US" altLang="zh-CN" sz="1000" dirty="0" smtClean="0"/>
              <a:t>cancer </a:t>
            </a:r>
            <a:r>
              <a:rPr lang="en-US" altLang="zh-CN" sz="1000" dirty="0"/>
              <a:t>among </a:t>
            </a:r>
            <a:r>
              <a:rPr lang="en-US" altLang="zh-CN" sz="1000" dirty="0" smtClean="0"/>
              <a:t>a</a:t>
            </a:r>
            <a:r>
              <a:rPr lang="en-US" altLang="zh-CN" sz="1000" baseline="0" dirty="0" smtClean="0"/>
              <a:t> large variety of</a:t>
            </a:r>
            <a:r>
              <a:rPr lang="en-US" altLang="zh-CN" sz="1000" dirty="0" smtClean="0"/>
              <a:t> </a:t>
            </a:r>
            <a:r>
              <a:rPr lang="en-US" altLang="zh-CN" sz="1000" dirty="0"/>
              <a:t>skin lesions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EE529-B857-4398-B788-CD728A515D1D}" type="slidenum">
              <a:rPr lang="en-US"/>
              <a:pPr/>
              <a:t>40</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This figure shows the SURF and DIP detection results.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The lesion in the images exhibits a common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feature called pigmented networks.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There are only a few corners and blobs strong enough to trigger SURF detector responses, however, under the same settings, the DIP detector captures more interest points on the same lesion, and a higher percentage of these DIP responses are relevant to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features (That is, They fall in the interest region delineated by our dermatologists.)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094D2-EACE-493A-8CFF-25A09FBF32C0}" type="slidenum">
              <a:rPr lang="en-US"/>
              <a:pPr/>
              <a:t>41</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宋体" pitchFamily="2" charset="-122"/>
                <a:cs typeface="+mn-cs"/>
              </a:rPr>
              <a:t>For quantitative evaluation, we evaluate our representation on a dataset of 150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At least one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feature is present within each lesion boundary. The features are outlined and annotated by our collaborating dermatologists.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We compare DIP to SURF and SIFT. (SURF is based on the original implementation of the authors, and SIFT is from a relatively efficient implementation based on the original publication.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(We first compare how sensitive these detectors are to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features. We then check their repeatability on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images undergoing common transformations.)</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For each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 all the detector responses within the lesion boundary are retrieved. Those points that land inside dermatologists’ manual feature outlines are considered relevant. The starting threshold for each detector is set to a low level to generate a large number of responses. These responses at the lowest threshold are used as the relevant feature set for each detector. As we gradually increase the threshold, fewer responses are produced. We plot the precision-recall graph in the first figure. </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According to the precision-recall graph, a higher percentage of these DIP responses are relevant to </a:t>
            </a:r>
            <a:r>
              <a:rPr lang="en-US" sz="1200" kern="1200" baseline="0" dirty="0" err="1" smtClean="0">
                <a:solidFill>
                  <a:schemeClr val="tx1"/>
                </a:solidFill>
                <a:latin typeface="Arial" charset="0"/>
                <a:ea typeface="宋体" pitchFamily="2" charset="-122"/>
                <a:cs typeface="+mn-cs"/>
              </a:rPr>
              <a:t>dermoscopic</a:t>
            </a:r>
            <a:r>
              <a:rPr lang="en-US" sz="1200" kern="1200" baseline="0" dirty="0" smtClean="0">
                <a:solidFill>
                  <a:schemeClr val="tx1"/>
                </a:solidFill>
                <a:latin typeface="Arial" charset="0"/>
                <a:ea typeface="宋体" pitchFamily="2" charset="-122"/>
                <a:cs typeface="+mn-cs"/>
              </a:rPr>
              <a:t> features compared to SURF and SIFT on </a:t>
            </a:r>
            <a:r>
              <a:rPr lang="en-US" sz="1200" kern="1200" baseline="0" dirty="0" err="1" smtClean="0">
                <a:solidFill>
                  <a:schemeClr val="tx1"/>
                </a:solidFill>
                <a:latin typeface="Arial" charset="0"/>
                <a:ea typeface="宋体" pitchFamily="2" charset="-122"/>
                <a:cs typeface="+mn-cs"/>
              </a:rPr>
              <a:t>dermoscopy</a:t>
            </a:r>
            <a:r>
              <a:rPr lang="en-US" sz="1200" kern="1200" baseline="0" dirty="0" smtClean="0">
                <a:solidFill>
                  <a:schemeClr val="tx1"/>
                </a:solidFill>
                <a:latin typeface="Arial" charset="0"/>
                <a:ea typeface="宋体" pitchFamily="2" charset="-122"/>
                <a:cs typeface="+mn-cs"/>
              </a:rPr>
              <a:t> images.</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To demonstrate the repeatability of our detector and descriptor, we perform a set of scale, rotation, and lighting change operations on each image. The detector responses at each location before and after the change are matched; any inconsistency indicates a miss detection. The results are shown in the next three figures.</a:t>
            </a:r>
          </a:p>
          <a:p>
            <a:endParaRPr lang="en-US" sz="1200" kern="1200" baseline="0" dirty="0" smtClean="0">
              <a:solidFill>
                <a:schemeClr val="tx1"/>
              </a:solidFill>
              <a:latin typeface="Arial" charset="0"/>
              <a:ea typeface="宋体" pitchFamily="2" charset="-122"/>
              <a:cs typeface="+mn-cs"/>
            </a:endParaRPr>
          </a:p>
          <a:p>
            <a:r>
              <a:rPr lang="en-US" sz="1200" kern="1200" baseline="0" dirty="0" smtClean="0">
                <a:solidFill>
                  <a:schemeClr val="tx1"/>
                </a:solidFill>
                <a:latin typeface="Arial" charset="0"/>
                <a:ea typeface="宋体" pitchFamily="2" charset="-122"/>
                <a:cs typeface="+mn-cs"/>
              </a:rPr>
              <a:t>Although the DIP detector often extracts more interest points than the others, its repeatability is comparable to SURF and SIFT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15CC7-DC57-432F-906B-D216FB6CC32B}" type="slidenum">
              <a:rPr lang="en-US"/>
              <a:pPr/>
              <a:t>42</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r>
              <a:rPr lang="en-US" dirty="0" smtClean="0"/>
              <a:t>In</a:t>
            </a:r>
            <a:r>
              <a:rPr lang="en-US" baseline="0" dirty="0" smtClean="0"/>
              <a:t> </a:t>
            </a:r>
            <a:r>
              <a:rPr lang="en-US" dirty="0" smtClean="0"/>
              <a:t>conclusion, </a:t>
            </a:r>
            <a:r>
              <a:rPr lang="en-US" baseline="0" dirty="0" smtClean="0"/>
              <a:t>we propose a generalized </a:t>
            </a:r>
            <a:r>
              <a:rPr lang="en-US" dirty="0" smtClean="0"/>
              <a:t>framework for characterizing </a:t>
            </a:r>
            <a:r>
              <a:rPr lang="en-US" dirty="0" err="1" smtClean="0"/>
              <a:t>dermoscopic</a:t>
            </a:r>
            <a:r>
              <a:rPr lang="en-US" dirty="0" smtClean="0"/>
              <a:t> features using</a:t>
            </a:r>
            <a:r>
              <a:rPr lang="en-US" baseline="0" dirty="0" smtClean="0"/>
              <a:t> </a:t>
            </a:r>
            <a:r>
              <a:rPr lang="en-US" baseline="0" dirty="0" err="1" smtClean="0"/>
              <a:t>dermoscopic</a:t>
            </a:r>
            <a:r>
              <a:rPr lang="en-US" baseline="0" dirty="0" smtClean="0"/>
              <a:t> interest point.</a:t>
            </a:r>
          </a:p>
          <a:p>
            <a:endParaRPr lang="en-US" baseline="0" dirty="0" smtClean="0"/>
          </a:p>
          <a:p>
            <a:r>
              <a:rPr lang="en-US" baseline="0" dirty="0" smtClean="0"/>
              <a:t>We introduce a feature detector and a descriptor designed specifically for this purpose. Initial experiments showed that our scheme achieves a comparable level of invariance to light, scale and rotation changes.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D63F2-8A28-45EC-B4EE-E42852294E07}" type="slidenum">
              <a:rPr lang="en-US"/>
              <a:pPr/>
              <a:t>43</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dirty="0" smtClean="0"/>
              <a:t>For</a:t>
            </a:r>
            <a:r>
              <a:rPr lang="en-US" baseline="0" dirty="0" smtClean="0"/>
              <a:t> future work, we plan to build a vocabulary of common </a:t>
            </a:r>
            <a:r>
              <a:rPr lang="en-US" baseline="0" dirty="0" err="1" smtClean="0"/>
              <a:t>dermoscopic</a:t>
            </a:r>
            <a:r>
              <a:rPr lang="en-US" baseline="0" dirty="0" smtClean="0"/>
              <a:t> features using </a:t>
            </a:r>
            <a:r>
              <a:rPr lang="en-US" baseline="0" dirty="0" err="1" smtClean="0"/>
              <a:t>dermoscopic</a:t>
            </a:r>
            <a:r>
              <a:rPr lang="en-US" baseline="0" dirty="0" smtClean="0"/>
              <a:t> interest points. </a:t>
            </a:r>
          </a:p>
          <a:p>
            <a:endParaRPr lang="en-US" baseline="0" dirty="0" smtClean="0"/>
          </a:p>
          <a:p>
            <a:r>
              <a:rPr lang="en-US" baseline="0" dirty="0" smtClean="0"/>
              <a:t>We also want to use these interest points for applications such as </a:t>
            </a:r>
            <a:r>
              <a:rPr lang="en-US" baseline="0" dirty="0" err="1" smtClean="0"/>
              <a:t>dermoscopic</a:t>
            </a:r>
            <a:r>
              <a:rPr lang="en-US" baseline="0" dirty="0" smtClean="0"/>
              <a:t> feature extraction and classification, image registration, and </a:t>
            </a:r>
            <a:r>
              <a:rPr lang="en-US" baseline="0" dirty="0" err="1" smtClean="0"/>
              <a:t>dermoscopy</a:t>
            </a:r>
            <a:r>
              <a:rPr lang="en-US" baseline="0" dirty="0" smtClean="0"/>
              <a:t> image search and retrieval using </a:t>
            </a:r>
            <a:r>
              <a:rPr lang="en-US" baseline="0" dirty="0" err="1" smtClean="0"/>
              <a:t>dermoscopic</a:t>
            </a:r>
            <a:r>
              <a:rPr lang="en-US" baseline="0" dirty="0" smtClean="0"/>
              <a:t> features.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2593E-87D0-4518-AE3B-8FCCE6CE0856}" type="slidenum">
              <a:rPr lang="en-US"/>
              <a:pPr/>
              <a:t>44</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sz="1600" dirty="0" smtClean="0"/>
              <a:t>Finally,</a:t>
            </a:r>
            <a:r>
              <a:rPr lang="en-US" sz="1600" baseline="0" dirty="0" smtClean="0"/>
              <a:t> I want to thank our collaborators and the ISBI reviewers for their helpful comments and suggestions.</a:t>
            </a:r>
            <a:endParaRPr lang="en-US" sz="16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8FAF0-8BDD-46F5-90C7-C078CD86BC08}" type="slidenum">
              <a:rPr lang="en-US"/>
              <a:pPr/>
              <a:t>45</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sz="1600" dirty="0" smtClean="0"/>
              <a:t>Thank you</a:t>
            </a:r>
            <a:r>
              <a:rPr lang="en-US" sz="1600" baseline="0" dirty="0" smtClean="0"/>
              <a:t> for your attention</a:t>
            </a:r>
            <a:endParaRPr lang="en-US" sz="16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3608B-3D87-47E5-81B0-3488CFD58F24}" type="slidenum">
              <a:rPr lang="en-US"/>
              <a:pPr/>
              <a:t>46</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sz="16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155FE-2DCE-41B3-A087-EF97459EE4C2}" type="slidenum">
              <a:rPr lang="en-US"/>
              <a:pPr/>
              <a:t>47</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212EA-6A4F-4DD0-A3A1-664D78E06D00}" type="slidenum">
              <a:rPr lang="en-US"/>
              <a:pPr/>
              <a:t>48</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30D2A-1F00-4EBD-AA23-808EA2FEC7CF}" type="slidenum">
              <a:rPr lang="en-US"/>
              <a:pPr/>
              <a:t>49</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pPr>
              <a:lnSpc>
                <a:spcPct val="80000"/>
              </a:lnSpc>
            </a:pPr>
            <a:r>
              <a:rPr lang="en-US" altLang="zh-TW" sz="1000" dirty="0"/>
              <a:t>Which point is a line point</a:t>
            </a:r>
            <a:endParaRPr lang="en-US" altLang="zh-CN" sz="1000" dirty="0"/>
          </a:p>
          <a:p>
            <a:pPr>
              <a:lnSpc>
                <a:spcPct val="80000"/>
              </a:lnSpc>
            </a:pPr>
            <a:endParaRPr lang="en-US" altLang="zh-CN" sz="1000" dirty="0"/>
          </a:p>
          <a:p>
            <a:pPr>
              <a:lnSpc>
                <a:spcPct val="80000"/>
              </a:lnSpc>
            </a:pPr>
            <a:r>
              <a:rPr lang="en-US" altLang="zh-CN" sz="1000" dirty="0"/>
              <a:t>The detection algorithm regards the gray level image as a surface in which pixel intensity corresponds to surface height. The line points are points where the first directional derivative in the direction of the line vanishes and the second directional derivative have a large absolute value. </a:t>
            </a:r>
          </a:p>
          <a:p>
            <a:pPr>
              <a:lnSpc>
                <a:spcPct val="80000"/>
              </a:lnSpc>
            </a:pPr>
            <a:endParaRPr lang="en-US" altLang="zh-CN" sz="1000" dirty="0"/>
          </a:p>
          <a:p>
            <a:pPr>
              <a:lnSpc>
                <a:spcPct val="80000"/>
              </a:lnSpc>
            </a:pPr>
            <a:r>
              <a:rPr lang="en-US" altLang="zh-CN" sz="1000" dirty="0"/>
              <a:t>A point (x, y) is a line point if it satisfies (t*</a:t>
            </a:r>
            <a:r>
              <a:rPr lang="en-US" altLang="zh-CN" sz="1000" dirty="0" err="1"/>
              <a:t>nx</a:t>
            </a:r>
            <a:r>
              <a:rPr lang="en-US" altLang="zh-CN" sz="1000" dirty="0"/>
              <a:t>, t*</a:t>
            </a:r>
            <a:r>
              <a:rPr lang="en-US" altLang="zh-CN" sz="1000" dirty="0" err="1"/>
              <a:t>ny</a:t>
            </a:r>
            <a:r>
              <a:rPr lang="en-US" altLang="zh-CN" sz="1000" dirty="0"/>
              <a:t>) \in [-1/2, ½] x [-1/2, ½].</a:t>
            </a:r>
          </a:p>
          <a:p>
            <a:pPr>
              <a:lnSpc>
                <a:spcPct val="80000"/>
              </a:lnSpc>
            </a:pPr>
            <a:endParaRPr lang="en-US" altLang="zh-CN" sz="1000" dirty="0"/>
          </a:p>
          <a:p>
            <a:pPr>
              <a:lnSpc>
                <a:spcPct val="80000"/>
              </a:lnSpc>
            </a:pPr>
            <a:r>
              <a:rPr lang="en-US" altLang="zh-CN" sz="1000" dirty="0"/>
              <a:t>where (</a:t>
            </a:r>
            <a:r>
              <a:rPr lang="en-US" altLang="zh-CN" sz="1000" dirty="0" err="1"/>
              <a:t>nx</a:t>
            </a:r>
            <a:r>
              <a:rPr lang="en-US" altLang="zh-CN" sz="1000" dirty="0"/>
              <a:t>, </a:t>
            </a:r>
            <a:r>
              <a:rPr lang="en-US" altLang="zh-CN" sz="1000" dirty="0" err="1"/>
              <a:t>ny</a:t>
            </a:r>
            <a:r>
              <a:rPr lang="en-US" altLang="zh-CN" sz="1000" dirty="0"/>
              <a:t>) points to the direction perpendicular to the line direction at point (x, y), it is the normalized eigenvector that corresponds to the maximum absolute </a:t>
            </a:r>
            <a:r>
              <a:rPr lang="en-US" altLang="zh-CN" sz="1000" dirty="0" err="1"/>
              <a:t>eigenvalue</a:t>
            </a:r>
            <a:r>
              <a:rPr lang="en-US" altLang="zh-CN" sz="1000" dirty="0"/>
              <a:t> of the local Hessian matrix H(x, y), and t is evaluated as the equation:</a:t>
            </a:r>
          </a:p>
          <a:p>
            <a:pPr>
              <a:lnSpc>
                <a:spcPct val="80000"/>
              </a:lnSpc>
            </a:pPr>
            <a:endParaRPr lang="en-US" altLang="zh-CN" sz="1000" dirty="0"/>
          </a:p>
          <a:p>
            <a:pPr>
              <a:lnSpc>
                <a:spcPct val="80000"/>
              </a:lnSpc>
            </a:pPr>
            <a:r>
              <a:rPr lang="en-US" altLang="zh-CN" sz="1000" dirty="0" err="1"/>
              <a:t>rx</a:t>
            </a:r>
            <a:r>
              <a:rPr lang="en-US" altLang="zh-CN" sz="1000" dirty="0"/>
              <a:t>, </a:t>
            </a:r>
            <a:r>
              <a:rPr lang="en-US" altLang="zh-CN" sz="1000" dirty="0" err="1"/>
              <a:t>ry</a:t>
            </a:r>
            <a:r>
              <a:rPr lang="en-US" altLang="zh-CN" sz="1000" dirty="0"/>
              <a:t>, </a:t>
            </a:r>
            <a:r>
              <a:rPr lang="en-US" altLang="zh-CN" sz="1000" dirty="0" err="1"/>
              <a:t>rxx</a:t>
            </a:r>
            <a:r>
              <a:rPr lang="en-US" altLang="zh-CN" sz="1000" dirty="0"/>
              <a:t>, </a:t>
            </a:r>
            <a:r>
              <a:rPr lang="en-US" altLang="zh-CN" sz="1000" dirty="0" err="1"/>
              <a:t>rxy</a:t>
            </a:r>
            <a:r>
              <a:rPr lang="en-US" altLang="zh-CN" sz="1000" dirty="0"/>
              <a:t>, </a:t>
            </a:r>
            <a:r>
              <a:rPr lang="en-US" altLang="zh-CN" sz="1000" dirty="0" err="1"/>
              <a:t>ryy</a:t>
            </a:r>
            <a:r>
              <a:rPr lang="en-US" altLang="zh-CN" sz="1000" dirty="0"/>
              <a:t> are partial derivatives of the image estimated by convolving the image with discrete two-dimensional Gaussian partial derivative kernels. </a:t>
            </a:r>
          </a:p>
          <a:p>
            <a:pPr>
              <a:lnSpc>
                <a:spcPct val="80000"/>
              </a:lnSpc>
            </a:pPr>
            <a:endParaRPr lang="en-US" altLang="zh-CN" sz="1000" dirty="0"/>
          </a:p>
          <a:p>
            <a:pPr>
              <a:lnSpc>
                <a:spcPct val="80000"/>
              </a:lnSpc>
            </a:pPr>
            <a:r>
              <a:rPr lang="en-US" altLang="zh-CN" sz="1000" dirty="0"/>
              <a:t>The </a:t>
            </a:r>
            <a:r>
              <a:rPr lang="en-US" altLang="zh-CN" sz="1000" dirty="0" err="1"/>
              <a:t>sigmas</a:t>
            </a:r>
            <a:r>
              <a:rPr lang="en-US" altLang="zh-CN" sz="1000" dirty="0"/>
              <a:t> of these kernels is directly tied to the expected line width. Therefore, we apply the line detection algorithm at multiple scales (with different sigma) to extract line segments within a certain width range. The image on the right shows the line points detected </a:t>
            </a:r>
          </a:p>
          <a:p>
            <a:pPr>
              <a:lnSpc>
                <a:spcPct val="80000"/>
              </a:lnSpc>
            </a:pPr>
            <a:endParaRPr lang="en-US" altLang="zh-CN" sz="1000" dirty="0"/>
          </a:p>
          <a:p>
            <a:pPr>
              <a:lnSpc>
                <a:spcPct val="80000"/>
              </a:lnSpc>
            </a:pPr>
            <a:r>
              <a:rPr lang="en-US" altLang="zh-CN" sz="1000" dirty="0"/>
              <a:t>The saliency of a line point (x, y), i.e. the absolute value of the second directional derivative along (</a:t>
            </a:r>
            <a:r>
              <a:rPr lang="en-US" altLang="zh-CN" sz="1000" dirty="0" err="1"/>
              <a:t>nx</a:t>
            </a:r>
            <a:r>
              <a:rPr lang="en-US" altLang="zh-CN" sz="1000" dirty="0"/>
              <a:t>, </a:t>
            </a:r>
            <a:r>
              <a:rPr lang="en-US" altLang="zh-CN" sz="1000" dirty="0" err="1"/>
              <a:t>ny</a:t>
            </a:r>
            <a:r>
              <a:rPr lang="en-US" altLang="zh-CN" sz="1000" dirty="0"/>
              <a:t>), is inversely proportional to its intensity. </a:t>
            </a:r>
          </a:p>
          <a:p>
            <a:pPr>
              <a:lnSpc>
                <a:spcPct val="80000"/>
              </a:lnSpc>
            </a:pPr>
            <a:endParaRPr lang="en-US" altLang="zh-CN" sz="1000" dirty="0"/>
          </a:p>
          <a:p>
            <a:pPr>
              <a:lnSpc>
                <a:spcPct val="80000"/>
              </a:lnSpc>
            </a:pPr>
            <a:r>
              <a:rPr lang="en-US" altLang="zh-CN" sz="1000" dirty="0"/>
              <a:t>After individual line points are identified, we trace through neighboring points to link these them into line segments i.e. sets of ordered points. Notice the result of this </a:t>
            </a:r>
          </a:p>
          <a:p>
            <a:pPr>
              <a:lnSpc>
                <a:spcPct val="80000"/>
              </a:lnSpc>
            </a:pPr>
            <a:endParaRPr lang="en-US" altLang="zh-CN"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EEE1A-CEEF-47F9-8581-32A23E2E72B9}" type="slidenum">
              <a:rPr lang="en-US"/>
              <a:pPr/>
              <a:t>5</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pPr>
              <a:lnSpc>
                <a:spcPct val="90000"/>
              </a:lnSpc>
            </a:pPr>
            <a:r>
              <a:rPr lang="en-US" altLang="zh-CN" sz="1000" dirty="0"/>
              <a:t>Or to </a:t>
            </a:r>
            <a:r>
              <a:rPr lang="en-US" altLang="zh-CN" sz="1000" dirty="0" smtClean="0"/>
              <a:t>classifies different </a:t>
            </a:r>
            <a:r>
              <a:rPr lang="en-US" altLang="zh-CN" sz="1000" dirty="0"/>
              <a:t>types of skin </a:t>
            </a:r>
            <a:r>
              <a:rPr lang="en-US" altLang="zh-CN" sz="1000" dirty="0" smtClean="0"/>
              <a:t>cancers</a:t>
            </a:r>
            <a:endParaRPr lang="en-US" altLang="zh-CN" sz="1000" baseline="0" dirty="0" smtClean="0"/>
          </a:p>
          <a:p>
            <a:pPr>
              <a:lnSpc>
                <a:spcPct val="90000"/>
              </a:lnSpc>
            </a:pPr>
            <a:endParaRPr lang="en-US" altLang="zh-CN" sz="1000"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094D2-EACE-493A-8CFF-25A09FBF32C0}" type="slidenum">
              <a:rPr lang="en-US"/>
              <a:pPr/>
              <a:t>50</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EEE1A-CEEF-47F9-8581-32A23E2E72B9}" type="slidenum">
              <a:rPr lang="en-US"/>
              <a:pPr/>
              <a:t>6</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pPr>
              <a:lnSpc>
                <a:spcPct val="90000"/>
              </a:lnSpc>
            </a:pPr>
            <a:r>
              <a:rPr lang="en-US" altLang="zh-CN" sz="1000" dirty="0" smtClean="0"/>
              <a:t>Clinicians</a:t>
            </a:r>
            <a:r>
              <a:rPr lang="en-US" altLang="zh-CN" sz="1000" baseline="0" dirty="0" smtClean="0"/>
              <a:t> nowadays often relies on </a:t>
            </a:r>
            <a:r>
              <a:rPr lang="en-US" altLang="zh-CN" sz="1000" dirty="0" smtClean="0"/>
              <a:t>a </a:t>
            </a:r>
            <a:r>
              <a:rPr lang="en-US" altLang="zh-CN" sz="1000" dirty="0"/>
              <a:t>non-invasive imaging technique called </a:t>
            </a:r>
            <a:r>
              <a:rPr lang="en-US" altLang="zh-CN" sz="1000" dirty="0" err="1" smtClean="0"/>
              <a:t>dermoscopy</a:t>
            </a:r>
            <a:r>
              <a:rPr lang="en-US" altLang="zh-CN" sz="1000" dirty="0" smtClean="0"/>
              <a:t>,</a:t>
            </a:r>
            <a:r>
              <a:rPr lang="en-US" altLang="zh-CN" sz="1000" baseline="0" dirty="0" smtClean="0"/>
              <a:t> which is shown to</a:t>
            </a:r>
            <a:r>
              <a:rPr lang="en-US" altLang="zh-CN" sz="1000" dirty="0" smtClean="0"/>
              <a:t> improve</a:t>
            </a:r>
            <a:r>
              <a:rPr lang="en-US" altLang="zh-CN" sz="1000" baseline="0" dirty="0" smtClean="0"/>
              <a:t> diagnostic accuracy by 30 % in the hands of trained physicians</a:t>
            </a:r>
          </a:p>
          <a:p>
            <a:pPr>
              <a:lnSpc>
                <a:spcPct val="90000"/>
              </a:lnSpc>
            </a:pPr>
            <a:endParaRPr lang="en-US" altLang="zh-CN" sz="1000" baseline="0" dirty="0" smtClean="0"/>
          </a:p>
          <a:p>
            <a:pPr>
              <a:lnSpc>
                <a:spcPct val="90000"/>
              </a:lnSpc>
            </a:pPr>
            <a:r>
              <a:rPr lang="en-US" altLang="zh-CN" sz="1000" baseline="0" dirty="0" smtClean="0"/>
              <a:t>Take this melanoma, a highly dangerous type of skin cancer, for example</a:t>
            </a:r>
          </a:p>
          <a:p>
            <a:pPr>
              <a:lnSpc>
                <a:spcPct val="90000"/>
              </a:lnSpc>
            </a:pPr>
            <a:endParaRPr lang="en-US" altLang="zh-CN" sz="1000" baseline="0" dirty="0" smtClean="0"/>
          </a:p>
          <a:p>
            <a:pPr>
              <a:lnSpc>
                <a:spcPct val="90000"/>
              </a:lnSpc>
            </a:pPr>
            <a:endParaRPr lang="en-US" altLang="zh-CN" sz="100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106F8-C090-441F-9445-45185780F614}" type="slidenum">
              <a:rPr lang="en-US"/>
              <a:pPr/>
              <a:t>7</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pPr>
              <a:lnSpc>
                <a:spcPct val="90000"/>
              </a:lnSpc>
            </a:pPr>
            <a:r>
              <a:rPr lang="en-US" altLang="zh-CN" sz="1000" dirty="0" smtClean="0"/>
              <a:t>Under clinical view, it</a:t>
            </a:r>
            <a:r>
              <a:rPr lang="en-US" altLang="zh-CN" sz="1000" baseline="0" dirty="0" smtClean="0"/>
              <a:t> is hard to discern any dermal structures due to light reflected and scattered by the top layer of the skin</a:t>
            </a:r>
            <a:endParaRPr lang="en-US" altLang="zh-CN"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106F8-C090-441F-9445-45185780F614}" type="slidenum">
              <a:rPr lang="en-US"/>
              <a:pPr/>
              <a:t>8</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pPr>
              <a:lnSpc>
                <a:spcPct val="90000"/>
              </a:lnSpc>
            </a:pPr>
            <a:r>
              <a:rPr lang="en-US" altLang="zh-CN" sz="1000" baseline="0" dirty="0" smtClean="0"/>
              <a:t>However, by using a combination of microscope, incident light source, and liquid medium</a:t>
            </a:r>
            <a:endParaRPr lang="en-US" altLang="zh-CN"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106F8-C090-441F-9445-45185780F614}" type="slidenum">
              <a:rPr lang="en-US"/>
              <a:pPr/>
              <a:t>9</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pPr>
              <a:lnSpc>
                <a:spcPct val="90000"/>
              </a:lnSpc>
            </a:pPr>
            <a:r>
              <a:rPr lang="en-US" altLang="zh-CN" sz="1000" baseline="0" dirty="0" smtClean="0"/>
              <a:t>The same lesion would reveal much more to the observer under the </a:t>
            </a:r>
            <a:r>
              <a:rPr lang="en-US" altLang="zh-CN" sz="1000" baseline="0" dirty="0" err="1" smtClean="0"/>
              <a:t>dermatoscope</a:t>
            </a:r>
            <a:endParaRPr lang="en-US" altLang="zh-CN" sz="1000" baseline="0" dirty="0" smtClean="0"/>
          </a:p>
          <a:p>
            <a:pPr>
              <a:lnSpc>
                <a:spcPct val="90000"/>
              </a:lnSpc>
            </a:pPr>
            <a:endParaRPr lang="en-US" altLang="zh-CN" sz="1000" baseline="0" dirty="0" smtClean="0"/>
          </a:p>
          <a:p>
            <a:pPr>
              <a:lnSpc>
                <a:spcPct val="90000"/>
              </a:lnSpc>
            </a:pPr>
            <a:endParaRPr lang="en-US" altLang="zh-CN" sz="1000" baseline="0" dirty="0" smtClean="0"/>
          </a:p>
          <a:p>
            <a:pPr>
              <a:lnSpc>
                <a:spcPct val="90000"/>
              </a:lnSpc>
            </a:pPr>
            <a:endParaRPr lang="en-US" altLang="zh-CN" sz="1000" baseline="0" dirty="0" smtClean="0"/>
          </a:p>
          <a:p>
            <a:pPr>
              <a:lnSpc>
                <a:spcPct val="90000"/>
              </a:lnSpc>
            </a:pPr>
            <a:endParaRPr lang="en-US" altLang="zh-CN" sz="1000" baseline="0" dirty="0" smtClean="0"/>
          </a:p>
          <a:p>
            <a:pPr>
              <a:lnSpc>
                <a:spcPct val="90000"/>
              </a:lnSpc>
            </a:pPr>
            <a:endParaRPr lang="en-US" altLang="zh-CN" sz="1000" baseline="0" dirty="0" smtClean="0"/>
          </a:p>
          <a:p>
            <a:r>
              <a:rPr lang="en-US" altLang="zh-CN" sz="1000" dirty="0" err="1" smtClean="0"/>
              <a:t>Dermoscopy</a:t>
            </a:r>
            <a:r>
              <a:rPr lang="en-US" altLang="zh-TW" sz="1000" dirty="0" smtClean="0"/>
              <a:t> is also known as skin surface microscopy. It is a noninvasive imaging procedure which</a:t>
            </a:r>
            <a:r>
              <a:rPr lang="en-US" altLang="zh-CN" sz="1000" dirty="0" smtClean="0"/>
              <a:t> involves using an incident light magnification system, i.e. a </a:t>
            </a:r>
            <a:r>
              <a:rPr lang="en-US" altLang="zh-CN" sz="1000" dirty="0" err="1" smtClean="0"/>
              <a:t>dermatoscope</a:t>
            </a:r>
            <a:r>
              <a:rPr lang="en-US" altLang="zh-CN" sz="1000" dirty="0" smtClean="0"/>
              <a:t>, to examine skin lesions. Often oil is applied at the skin-microscope interface. This allows the incident light to penetrate the top layer of the skin tissue and reveal the pigmented structures beyond what would be visible by naked eyes. </a:t>
            </a:r>
          </a:p>
          <a:p>
            <a:endParaRPr lang="en-US" altLang="zh-CN" sz="1000" dirty="0" smtClean="0"/>
          </a:p>
          <a:p>
            <a:r>
              <a:rPr lang="en-US" altLang="zh-CN" sz="1000" dirty="0" smtClean="0"/>
              <a:t>For dermatologists who have become experienced with this imaging technique, </a:t>
            </a:r>
            <a:r>
              <a:rPr lang="en-US" altLang="zh-CN" sz="1000" dirty="0" err="1" smtClean="0"/>
              <a:t>dermoscopy</a:t>
            </a:r>
            <a:r>
              <a:rPr lang="en-US" altLang="zh-CN" sz="1000" dirty="0" smtClean="0"/>
              <a:t> has been shown to improve the diagnostic accuracy by as much as 30% over clinical examination.</a:t>
            </a:r>
            <a:r>
              <a:rPr lang="en-US" altLang="zh-TW" sz="1000" dirty="0" smtClean="0"/>
              <a:t> However, it may require as much as 5 year experience to have the necessary training. </a:t>
            </a:r>
          </a:p>
          <a:p>
            <a:endParaRPr lang="en-US" altLang="zh-TW" sz="1000" dirty="0" smtClean="0"/>
          </a:p>
          <a:p>
            <a:r>
              <a:rPr lang="en-US" altLang="zh-TW" sz="1000" dirty="0" smtClean="0"/>
              <a:t>This is part of the motivation for computer-aided diagnosis in this area</a:t>
            </a:r>
            <a:endParaRPr lang="en-US" altLang="zh-CN" sz="1000" dirty="0" smtClean="0"/>
          </a:p>
          <a:p>
            <a:endParaRPr lang="en-US" altLang="zh-CN" sz="1000" dirty="0" smtClean="0"/>
          </a:p>
          <a:p>
            <a:r>
              <a:rPr lang="en-US" altLang="zh-CN" sz="1000" dirty="0" smtClean="0"/>
              <a:t>In recent years, there has been increasing interest in computer-aided diagnosis of pigmented skin lesion from these </a:t>
            </a:r>
            <a:r>
              <a:rPr lang="en-US" altLang="zh-CN" sz="1000" dirty="0" err="1" smtClean="0"/>
              <a:t>dermoscopy</a:t>
            </a:r>
            <a:r>
              <a:rPr lang="en-US" altLang="zh-CN" sz="1000" dirty="0" smtClean="0"/>
              <a:t> images. In the future, with the development of new algorithms and techniques, these computer procedures may aid the dermatologists to bring medical break through in early detection of melanoma. </a:t>
            </a:r>
          </a:p>
          <a:p>
            <a:pPr>
              <a:lnSpc>
                <a:spcPct val="90000"/>
              </a:lnSpc>
            </a:pPr>
            <a:endParaRPr lang="en-US" altLang="zh-CN"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9218" name="AutoShape 2"/>
          <p:cNvSpPr>
            <a:spLocks noChangeArrowheads="1"/>
          </p:cNvSpPr>
          <p:nvPr/>
        </p:nvSpPr>
        <p:spPr bwMode="auto">
          <a:xfrm>
            <a:off x="-962025" y="2674938"/>
            <a:ext cx="9124950" cy="1258887"/>
          </a:xfrm>
          <a:prstGeom prst="roundRect">
            <a:avLst>
              <a:gd name="adj" fmla="val 37074"/>
            </a:avLst>
          </a:prstGeom>
          <a:solidFill>
            <a:schemeClr val="accent2"/>
          </a:solidFill>
          <a:ln w="12700">
            <a:noFill/>
            <a:round/>
            <a:headEnd/>
            <a:tailEnd/>
          </a:ln>
          <a:effectLst/>
        </p:spPr>
        <p:txBody>
          <a:bodyPr anchor="ctr">
            <a:spAutoFit/>
          </a:bodyPr>
          <a:lstStyle/>
          <a:p>
            <a:endParaRPr lang="en-US"/>
          </a:p>
        </p:txBody>
      </p:sp>
      <p:sp>
        <p:nvSpPr>
          <p:cNvPr id="9219" name="AutoShape 3"/>
          <p:cNvSpPr>
            <a:spLocks noGrp="1" noChangeArrowheads="1"/>
          </p:cNvSpPr>
          <p:nvPr>
            <p:ph type="ctrTitle"/>
          </p:nvPr>
        </p:nvSpPr>
        <p:spPr>
          <a:xfrm>
            <a:off x="133350" y="3152775"/>
            <a:ext cx="7721600" cy="781050"/>
          </a:xfrm>
          <a:prstGeom prst="roundRect">
            <a:avLst>
              <a:gd name="adj" fmla="val 16667"/>
            </a:avLst>
          </a:prstGeom>
          <a:ln>
            <a:round/>
          </a:ln>
        </p:spPr>
        <p:txBody>
          <a:bodyPr/>
          <a:lstStyle>
            <a:lvl1pPr algn="ctr">
              <a:defRPr>
                <a:solidFill>
                  <a:srgbClr val="6600FF"/>
                </a:solidFill>
                <a:effectLst>
                  <a:outerShdw blurRad="38100" dist="38100" dir="2700000" algn="tl">
                    <a:srgbClr val="FFFFFF"/>
                  </a:outerShdw>
                </a:effectLst>
              </a:defRPr>
            </a:lvl1pPr>
          </a:lstStyle>
          <a:p>
            <a:r>
              <a:rPr lang="en-US" altLang="zh-CN"/>
              <a:t>Click to edit Master title style</a:t>
            </a:r>
          </a:p>
        </p:txBody>
      </p:sp>
      <p:sp>
        <p:nvSpPr>
          <p:cNvPr id="9220" name="AutoShape 4" descr="title_img"/>
          <p:cNvSpPr>
            <a:spLocks noChangeArrowheads="1"/>
          </p:cNvSpPr>
          <p:nvPr/>
        </p:nvSpPr>
        <p:spPr bwMode="auto">
          <a:xfrm>
            <a:off x="-390525" y="473075"/>
            <a:ext cx="9515475" cy="1889125"/>
          </a:xfrm>
          <a:prstGeom prst="roundRect">
            <a:avLst>
              <a:gd name="adj" fmla="val 17403"/>
            </a:avLst>
          </a:prstGeom>
          <a:blipFill dpi="0" rotWithShape="1">
            <a:blip r:embed="rId2" cstate="screen"/>
            <a:srcRect/>
            <a:stretch>
              <a:fillRect/>
            </a:stretch>
          </a:blipFill>
          <a:ln w="38100">
            <a:solidFill>
              <a:schemeClr val="accent2"/>
            </a:solidFill>
            <a:round/>
            <a:headEnd/>
            <a:tailEnd/>
          </a:ln>
          <a:effectLst/>
        </p:spPr>
        <p:txBody>
          <a:bodyPr anchor="ctr">
            <a:spAutoFit/>
          </a:bodyPr>
          <a:lstStyle/>
          <a:p>
            <a:endParaRPr lang="en-US"/>
          </a:p>
        </p:txBody>
      </p:sp>
      <p:sp>
        <p:nvSpPr>
          <p:cNvPr id="9221" name="AutoShape 5"/>
          <p:cNvSpPr>
            <a:spLocks noChangeArrowheads="1"/>
          </p:cNvSpPr>
          <p:nvPr/>
        </p:nvSpPr>
        <p:spPr bwMode="auto">
          <a:xfrm>
            <a:off x="-1123950" y="4229100"/>
            <a:ext cx="8172450" cy="847725"/>
          </a:xfrm>
          <a:prstGeom prst="roundRect">
            <a:avLst>
              <a:gd name="adj" fmla="val 50000"/>
            </a:avLst>
          </a:prstGeom>
          <a:solidFill>
            <a:srgbClr val="666699"/>
          </a:solidFill>
          <a:ln w="12700">
            <a:noFill/>
            <a:round/>
            <a:headEnd/>
            <a:tailEnd/>
          </a:ln>
          <a:effectLst/>
        </p:spPr>
        <p:txBody>
          <a:bodyPr anchor="ctr">
            <a:spAutoFit/>
          </a:bodyPr>
          <a:lstStyle/>
          <a:p>
            <a:endParaRPr lang="en-US"/>
          </a:p>
        </p:txBody>
      </p:sp>
      <p:sp>
        <p:nvSpPr>
          <p:cNvPr id="9222" name="Rectangle 6"/>
          <p:cNvSpPr>
            <a:spLocks noGrp="1" noChangeArrowheads="1"/>
          </p:cNvSpPr>
          <p:nvPr>
            <p:ph type="subTitle" idx="1"/>
          </p:nvPr>
        </p:nvSpPr>
        <p:spPr>
          <a:xfrm>
            <a:off x="892175" y="4362450"/>
            <a:ext cx="6778625" cy="1966913"/>
          </a:xfrm>
        </p:spPr>
        <p:txBody>
          <a:bodyPr/>
          <a:lstStyle>
            <a:lvl1pPr marL="0" indent="0" algn="ctr">
              <a:buFont typeface="Wingdings" pitchFamily="2" charset="2"/>
              <a:buNone/>
              <a:defRPr sz="1600">
                <a:solidFill>
                  <a:schemeClr val="bg1"/>
                </a:solidFill>
              </a:defRPr>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38113"/>
            <a:ext cx="2068512"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1950" y="138113"/>
            <a:ext cx="6053138"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4000" cy="6858000"/>
            <a:chOff x="0" y="0"/>
            <a:chExt cx="5760" cy="4320"/>
          </a:xfrm>
        </p:grpSpPr>
        <p:sp>
          <p:nvSpPr>
            <p:cNvPr id="3277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solidFill>
                  <a:schemeClr val="tx1"/>
                </a:solidFill>
                <a:latin typeface="Times New Roman" pitchFamily="18" charset="0"/>
              </a:endParaRPr>
            </a:p>
          </p:txBody>
        </p:sp>
        <p:sp>
          <p:nvSpPr>
            <p:cNvPr id="3277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grpSp>
          <p:nvGrpSpPr>
            <p:cNvPr id="32773" name="Group 5"/>
            <p:cNvGrpSpPr>
              <a:grpSpLocks/>
            </p:cNvGrpSpPr>
            <p:nvPr/>
          </p:nvGrpSpPr>
          <p:grpSpPr bwMode="auto">
            <a:xfrm>
              <a:off x="0" y="672"/>
              <a:ext cx="1806" cy="1989"/>
              <a:chOff x="0" y="672"/>
              <a:chExt cx="1806" cy="1989"/>
            </a:xfrm>
          </p:grpSpPr>
          <p:sp>
            <p:nvSpPr>
              <p:cNvPr id="3277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7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7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7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7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7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8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8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8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278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grpSp>
      </p:grpSp>
      <p:sp>
        <p:nvSpPr>
          <p:cNvPr id="32784" name="Rectangle 16"/>
          <p:cNvSpPr>
            <a:spLocks noGrp="1" noChangeArrowheads="1"/>
          </p:cNvSpPr>
          <p:nvPr>
            <p:ph type="dt" sz="half" idx="2"/>
          </p:nvPr>
        </p:nvSpPr>
        <p:spPr>
          <a:xfrm>
            <a:off x="457200" y="6248400"/>
            <a:ext cx="2133600" cy="457200"/>
          </a:xfrm>
        </p:spPr>
        <p:txBody>
          <a:bodyPr/>
          <a:lstStyle>
            <a:lvl1pPr>
              <a:defRPr/>
            </a:lvl1pPr>
          </a:lstStyle>
          <a:p>
            <a:r>
              <a:rPr lang="en-US"/>
              <a:t>2009-07-01</a:t>
            </a:r>
            <a:endParaRPr lang="en-US" altLang="zh-CN"/>
          </a:p>
        </p:txBody>
      </p:sp>
      <p:sp>
        <p:nvSpPr>
          <p:cNvPr id="32785" name="Rectangle 17"/>
          <p:cNvSpPr>
            <a:spLocks noGrp="1" noChangeArrowheads="1"/>
          </p:cNvSpPr>
          <p:nvPr>
            <p:ph type="ftr" sz="quarter" idx="3"/>
          </p:nvPr>
        </p:nvSpPr>
        <p:spPr>
          <a:xfrm>
            <a:off x="3124200" y="6248400"/>
            <a:ext cx="2895600" cy="457200"/>
          </a:xfrm>
        </p:spPr>
        <p:txBody>
          <a:bodyPr/>
          <a:lstStyle>
            <a:lvl1pPr>
              <a:defRPr/>
            </a:lvl1pPr>
          </a:lstStyle>
          <a:p>
            <a:endParaRPr lang="en-US" altLang="zh-CN"/>
          </a:p>
        </p:txBody>
      </p:sp>
      <p:sp>
        <p:nvSpPr>
          <p:cNvPr id="32786" name="Rectangle 18"/>
          <p:cNvSpPr>
            <a:spLocks noGrp="1" noChangeArrowheads="1"/>
          </p:cNvSpPr>
          <p:nvPr>
            <p:ph type="sldNum" sz="quarter" idx="4"/>
          </p:nvPr>
        </p:nvSpPr>
        <p:spPr>
          <a:xfrm>
            <a:off x="6553200" y="6248400"/>
            <a:ext cx="2133600" cy="457200"/>
          </a:xfrm>
        </p:spPr>
        <p:txBody>
          <a:bodyPr/>
          <a:lstStyle>
            <a:lvl1pPr>
              <a:defRPr/>
            </a:lvl1pPr>
          </a:lstStyle>
          <a:p>
            <a:fld id="{E854E66E-4D69-4E8A-AA0A-9365BE15D7D5}" type="slidenum">
              <a:rPr lang="en-US" altLang="zh-CN"/>
              <a:pPr/>
              <a:t>‹#›</a:t>
            </a:fld>
            <a:endParaRPr lang="en-US" altLang="zh-CN"/>
          </a:p>
        </p:txBody>
      </p:sp>
      <p:sp>
        <p:nvSpPr>
          <p:cNvPr id="32787" name="Rectangle 19"/>
          <p:cNvSpPr>
            <a:spLocks noGrp="1" noChangeArrowheads="1"/>
          </p:cNvSpPr>
          <p:nvPr>
            <p:ph type="ctrTitle"/>
          </p:nvPr>
        </p:nvSpPr>
        <p:spPr>
          <a:xfrm>
            <a:off x="2971800" y="1828800"/>
            <a:ext cx="6019800" cy="2209800"/>
          </a:xfrm>
          <a:noFill/>
          <a:ln>
            <a:noFill/>
          </a:ln>
        </p:spPr>
        <p:txBody>
          <a:bodyPr/>
          <a:lstStyle>
            <a:lvl1pPr>
              <a:defRPr sz="3300">
                <a:solidFill>
                  <a:srgbClr val="FFFFFF"/>
                </a:solidFill>
                <a:effectLst>
                  <a:outerShdw blurRad="38100" dist="38100" dir="2700000" algn="tl">
                    <a:srgbClr val="C0C0C0"/>
                  </a:outerShdw>
                </a:effectLst>
              </a:defRPr>
            </a:lvl1pPr>
          </a:lstStyle>
          <a:p>
            <a:r>
              <a:rPr lang="en-US" altLang="zh-CN"/>
              <a:t>Click to edit Master title style</a:t>
            </a:r>
          </a:p>
        </p:txBody>
      </p:sp>
      <p:sp>
        <p:nvSpPr>
          <p:cNvPr id="327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n-US" altLang="zh-CN"/>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DFE68DF4-5820-46B0-8C77-E9D4A4310B5E}" type="slidenum">
              <a:rPr lang="en-US" altLang="zh-CN"/>
              <a:pPr/>
              <a:t>‹#›</a:t>
            </a:fld>
            <a:endParaRPr lang="en-US" altLang="zh-CN"/>
          </a:p>
        </p:txBody>
      </p:sp>
      <p:sp>
        <p:nvSpPr>
          <p:cNvPr id="6" name="Date Placeholder 5"/>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79AAAC1A-B137-41A7-80B7-17EA2DBA5972}" type="slidenum">
              <a:rPr lang="en-US" altLang="zh-CN"/>
              <a:pPr/>
              <a:t>‹#›</a:t>
            </a:fld>
            <a:endParaRPr lang="en-US" altLang="zh-CN"/>
          </a:p>
        </p:txBody>
      </p:sp>
      <p:sp>
        <p:nvSpPr>
          <p:cNvPr id="6" name="Date Placeholder 5"/>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6096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096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CN"/>
          </a:p>
        </p:txBody>
      </p:sp>
      <p:sp>
        <p:nvSpPr>
          <p:cNvPr id="6" name="Slide Number Placeholder 5"/>
          <p:cNvSpPr>
            <a:spLocks noGrp="1"/>
          </p:cNvSpPr>
          <p:nvPr>
            <p:ph type="sldNum" sz="quarter" idx="11"/>
          </p:nvPr>
        </p:nvSpPr>
        <p:spPr/>
        <p:txBody>
          <a:bodyPr/>
          <a:lstStyle>
            <a:lvl1pPr>
              <a:defRPr/>
            </a:lvl1pPr>
          </a:lstStyle>
          <a:p>
            <a:fld id="{DDECBA8C-7263-4D05-84B5-2543BFC374F5}" type="slidenum">
              <a:rPr lang="en-US" altLang="zh-CN"/>
              <a:pPr/>
              <a:t>‹#›</a:t>
            </a:fld>
            <a:endParaRPr lang="en-US" altLang="zh-CN"/>
          </a:p>
        </p:txBody>
      </p:sp>
      <p:sp>
        <p:nvSpPr>
          <p:cNvPr id="7" name="Date Placeholder 6"/>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CN"/>
          </a:p>
        </p:txBody>
      </p:sp>
      <p:sp>
        <p:nvSpPr>
          <p:cNvPr id="8" name="Slide Number Placeholder 7"/>
          <p:cNvSpPr>
            <a:spLocks noGrp="1"/>
          </p:cNvSpPr>
          <p:nvPr>
            <p:ph type="sldNum" sz="quarter" idx="11"/>
          </p:nvPr>
        </p:nvSpPr>
        <p:spPr/>
        <p:txBody>
          <a:bodyPr/>
          <a:lstStyle>
            <a:lvl1pPr>
              <a:defRPr/>
            </a:lvl1pPr>
          </a:lstStyle>
          <a:p>
            <a:fld id="{F459624D-14C2-40D6-AEF6-6AEB9CF96070}" type="slidenum">
              <a:rPr lang="en-US" altLang="zh-CN"/>
              <a:pPr/>
              <a:t>‹#›</a:t>
            </a:fld>
            <a:endParaRPr lang="en-US" altLang="zh-CN"/>
          </a:p>
        </p:txBody>
      </p:sp>
      <p:sp>
        <p:nvSpPr>
          <p:cNvPr id="9" name="Date Placeholder 8"/>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CN"/>
          </a:p>
        </p:txBody>
      </p:sp>
      <p:sp>
        <p:nvSpPr>
          <p:cNvPr id="4" name="Slide Number Placeholder 3"/>
          <p:cNvSpPr>
            <a:spLocks noGrp="1"/>
          </p:cNvSpPr>
          <p:nvPr>
            <p:ph type="sldNum" sz="quarter" idx="11"/>
          </p:nvPr>
        </p:nvSpPr>
        <p:spPr/>
        <p:txBody>
          <a:bodyPr/>
          <a:lstStyle>
            <a:lvl1pPr>
              <a:defRPr/>
            </a:lvl1pPr>
          </a:lstStyle>
          <a:p>
            <a:fld id="{539FCC95-730D-40A4-9191-1D1D7FB3F4A9}" type="slidenum">
              <a:rPr lang="en-US" altLang="zh-CN"/>
              <a:pPr/>
              <a:t>‹#›</a:t>
            </a:fld>
            <a:endParaRPr lang="en-US" altLang="zh-CN"/>
          </a:p>
        </p:txBody>
      </p:sp>
      <p:sp>
        <p:nvSpPr>
          <p:cNvPr id="5" name="Date Placeholder 4"/>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CN"/>
          </a:p>
        </p:txBody>
      </p:sp>
      <p:sp>
        <p:nvSpPr>
          <p:cNvPr id="3" name="Slide Number Placeholder 2"/>
          <p:cNvSpPr>
            <a:spLocks noGrp="1"/>
          </p:cNvSpPr>
          <p:nvPr>
            <p:ph type="sldNum" sz="quarter" idx="11"/>
          </p:nvPr>
        </p:nvSpPr>
        <p:spPr/>
        <p:txBody>
          <a:bodyPr/>
          <a:lstStyle>
            <a:lvl1pPr>
              <a:defRPr/>
            </a:lvl1pPr>
          </a:lstStyle>
          <a:p>
            <a:fld id="{C68630EF-A4EE-4AA8-8937-BFEBD41BF3BB}" type="slidenum">
              <a:rPr lang="en-US" altLang="zh-CN"/>
              <a:pPr/>
              <a:t>‹#›</a:t>
            </a:fld>
            <a:endParaRPr lang="en-US" altLang="zh-CN"/>
          </a:p>
        </p:txBody>
      </p:sp>
      <p:sp>
        <p:nvSpPr>
          <p:cNvPr id="4" name="Date Placeholder 3"/>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CN"/>
          </a:p>
        </p:txBody>
      </p:sp>
      <p:sp>
        <p:nvSpPr>
          <p:cNvPr id="6" name="Slide Number Placeholder 5"/>
          <p:cNvSpPr>
            <a:spLocks noGrp="1"/>
          </p:cNvSpPr>
          <p:nvPr>
            <p:ph type="sldNum" sz="quarter" idx="11"/>
          </p:nvPr>
        </p:nvSpPr>
        <p:spPr/>
        <p:txBody>
          <a:bodyPr/>
          <a:lstStyle>
            <a:lvl1pPr>
              <a:defRPr/>
            </a:lvl1pPr>
          </a:lstStyle>
          <a:p>
            <a:fld id="{ED2CD87D-C38B-4497-8BC4-DB73DBFB3B9D}" type="slidenum">
              <a:rPr lang="en-US" altLang="zh-CN"/>
              <a:pPr/>
              <a:t>‹#›</a:t>
            </a:fld>
            <a:endParaRPr lang="en-US" altLang="zh-CN"/>
          </a:p>
        </p:txBody>
      </p:sp>
      <p:sp>
        <p:nvSpPr>
          <p:cNvPr id="7" name="Date Placeholder 6"/>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CN"/>
          </a:p>
        </p:txBody>
      </p:sp>
      <p:sp>
        <p:nvSpPr>
          <p:cNvPr id="6" name="Slide Number Placeholder 5"/>
          <p:cNvSpPr>
            <a:spLocks noGrp="1"/>
          </p:cNvSpPr>
          <p:nvPr>
            <p:ph type="sldNum" sz="quarter" idx="11"/>
          </p:nvPr>
        </p:nvSpPr>
        <p:spPr/>
        <p:txBody>
          <a:bodyPr/>
          <a:lstStyle>
            <a:lvl1pPr>
              <a:defRPr/>
            </a:lvl1pPr>
          </a:lstStyle>
          <a:p>
            <a:fld id="{007F342B-A968-4BB8-8E7E-3340493DB7E1}" type="slidenum">
              <a:rPr lang="en-US" altLang="zh-CN"/>
              <a:pPr/>
              <a:t>‹#›</a:t>
            </a:fld>
            <a:endParaRPr lang="en-US" altLang="zh-CN"/>
          </a:p>
        </p:txBody>
      </p:sp>
      <p:sp>
        <p:nvSpPr>
          <p:cNvPr id="7" name="Date Placeholder 6"/>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08F20A5D-1408-488F-8826-7D4F614B3A13}" type="slidenum">
              <a:rPr lang="en-US" altLang="zh-CN"/>
              <a:pPr/>
              <a:t>‹#›</a:t>
            </a:fld>
            <a:endParaRPr lang="en-US" altLang="zh-CN"/>
          </a:p>
        </p:txBody>
      </p:sp>
      <p:sp>
        <p:nvSpPr>
          <p:cNvPr id="6" name="Date Placeholder 5"/>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127000"/>
            <a:ext cx="2116138"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7000"/>
            <a:ext cx="619760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E2A97783-CA8E-41DD-9210-B3498F3CE1F7}" type="slidenum">
              <a:rPr lang="en-US" altLang="zh-CN"/>
              <a:pPr/>
              <a:t>‹#›</a:t>
            </a:fld>
            <a:endParaRPr lang="en-US" altLang="zh-CN"/>
          </a:p>
        </p:txBody>
      </p:sp>
      <p:sp>
        <p:nvSpPr>
          <p:cNvPr id="6" name="Date Placeholder 5"/>
          <p:cNvSpPr>
            <a:spLocks noGrp="1"/>
          </p:cNvSpPr>
          <p:nvPr>
            <p:ph type="dt" sz="half" idx="12"/>
          </p:nvPr>
        </p:nvSpPr>
        <p:spPr/>
        <p:txBody>
          <a:bodyPr/>
          <a:lstStyle>
            <a:lvl1pPr>
              <a:defRPr/>
            </a:lvl1pPr>
          </a:lstStyle>
          <a:p>
            <a:r>
              <a:rPr lang="en-US"/>
              <a:t>2009-07-01</a:t>
            </a: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82750"/>
            <a:ext cx="4013200" cy="466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682750"/>
            <a:ext cx="4013200" cy="466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6981825" y="-9525"/>
            <a:ext cx="2905125" cy="2732088"/>
          </a:xfrm>
          <a:prstGeom prst="roundRect">
            <a:avLst>
              <a:gd name="adj" fmla="val 17764"/>
            </a:avLst>
          </a:prstGeom>
          <a:solidFill>
            <a:srgbClr val="9966FF">
              <a:alpha val="60001"/>
            </a:srgbClr>
          </a:solidFill>
          <a:ln w="12700">
            <a:noFill/>
            <a:round/>
            <a:headEnd/>
            <a:tailEnd/>
          </a:ln>
          <a:effectLst/>
        </p:spPr>
        <p:txBody>
          <a:bodyPr anchor="ctr">
            <a:spAutoFit/>
          </a:bodyPr>
          <a:lstStyle/>
          <a:p>
            <a:endParaRPr lang="en-US"/>
          </a:p>
        </p:txBody>
      </p:sp>
      <p:sp>
        <p:nvSpPr>
          <p:cNvPr id="8195" name="Rectangle 3"/>
          <p:cNvSpPr>
            <a:spLocks noChangeArrowheads="1"/>
          </p:cNvSpPr>
          <p:nvPr/>
        </p:nvSpPr>
        <p:spPr bwMode="auto">
          <a:xfrm>
            <a:off x="0" y="1308100"/>
            <a:ext cx="9144000" cy="5216525"/>
          </a:xfrm>
          <a:prstGeom prst="rect">
            <a:avLst/>
          </a:prstGeom>
          <a:solidFill>
            <a:schemeClr val="bg1"/>
          </a:solidFill>
          <a:ln w="12700">
            <a:noFill/>
            <a:miter lim="800000"/>
            <a:headEnd/>
            <a:tailEnd/>
          </a:ln>
          <a:effectLst/>
        </p:spPr>
        <p:txBody>
          <a:bodyPr wrap="none" anchor="ctr">
            <a:spAutoFit/>
          </a:bodyPr>
          <a:lstStyle/>
          <a:p>
            <a:endParaRPr lang="en-US"/>
          </a:p>
        </p:txBody>
      </p:sp>
      <p:sp>
        <p:nvSpPr>
          <p:cNvPr id="8196" name="Rectangle 4"/>
          <p:cNvSpPr>
            <a:spLocks noChangeArrowheads="1"/>
          </p:cNvSpPr>
          <p:nvPr/>
        </p:nvSpPr>
        <p:spPr bwMode="auto">
          <a:xfrm>
            <a:off x="0" y="1219200"/>
            <a:ext cx="9144000" cy="88900"/>
          </a:xfrm>
          <a:prstGeom prst="rect">
            <a:avLst/>
          </a:prstGeom>
          <a:solidFill>
            <a:srgbClr val="666699"/>
          </a:solidFill>
          <a:ln w="12700">
            <a:noFill/>
            <a:miter lim="800000"/>
            <a:headEnd/>
            <a:tailEnd/>
          </a:ln>
          <a:effectLst/>
        </p:spPr>
        <p:txBody>
          <a:bodyPr anchor="ctr">
            <a:spAutoFit/>
          </a:bodyPr>
          <a:lstStyle/>
          <a:p>
            <a:endParaRPr lang="en-US"/>
          </a:p>
        </p:txBody>
      </p:sp>
      <p:sp>
        <p:nvSpPr>
          <p:cNvPr id="8197" name="Rectangle 5"/>
          <p:cNvSpPr>
            <a:spLocks noGrp="1" noChangeArrowheads="1"/>
          </p:cNvSpPr>
          <p:nvPr>
            <p:ph type="body" idx="1"/>
          </p:nvPr>
        </p:nvSpPr>
        <p:spPr bwMode="auto">
          <a:xfrm>
            <a:off x="457200" y="1682750"/>
            <a:ext cx="8178800" cy="466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
        <p:nvSpPr>
          <p:cNvPr id="8198" name="Rectangle 6"/>
          <p:cNvSpPr>
            <a:spLocks noChangeArrowheads="1"/>
          </p:cNvSpPr>
          <p:nvPr/>
        </p:nvSpPr>
        <p:spPr bwMode="auto">
          <a:xfrm>
            <a:off x="0" y="6524625"/>
            <a:ext cx="9144000" cy="90488"/>
          </a:xfrm>
          <a:prstGeom prst="rect">
            <a:avLst/>
          </a:prstGeom>
          <a:solidFill>
            <a:srgbClr val="666699"/>
          </a:solidFill>
          <a:ln w="12700">
            <a:noFill/>
            <a:miter lim="800000"/>
            <a:headEnd/>
            <a:tailEnd/>
          </a:ln>
          <a:effectLst/>
        </p:spPr>
        <p:txBody>
          <a:bodyPr anchor="ctr">
            <a:spAutoFit/>
          </a:bodyPr>
          <a:lstStyle/>
          <a:p>
            <a:endParaRPr lang="en-US"/>
          </a:p>
        </p:txBody>
      </p:sp>
      <p:sp>
        <p:nvSpPr>
          <p:cNvPr id="8199" name="Rectangle 7"/>
          <p:cNvSpPr>
            <a:spLocks noGrp="1" noChangeArrowheads="1"/>
          </p:cNvSpPr>
          <p:nvPr>
            <p:ph type="title"/>
          </p:nvPr>
        </p:nvSpPr>
        <p:spPr bwMode="auto">
          <a:xfrm>
            <a:off x="361950" y="138113"/>
            <a:ext cx="5026025" cy="873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pic>
        <p:nvPicPr>
          <p:cNvPr id="8200" name="Picture 8" descr="gt"/>
          <p:cNvPicPr>
            <a:picLocks noChangeAspect="1" noChangeArrowheads="1"/>
          </p:cNvPicPr>
          <p:nvPr/>
        </p:nvPicPr>
        <p:blipFill>
          <a:blip r:embed="rId14" cstate="screen"/>
          <a:srcRect/>
          <a:stretch>
            <a:fillRect/>
          </a:stretch>
        </p:blipFill>
        <p:spPr bwMode="auto">
          <a:xfrm>
            <a:off x="8661400" y="6537325"/>
            <a:ext cx="360363" cy="225425"/>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5pPr>
      <a:lvl6pPr marL="457200"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6pPr>
      <a:lvl7pPr marL="914400"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7pPr>
      <a:lvl8pPr marL="1371600"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8pPr>
      <a:lvl9pPr marL="1828800" algn="l" rtl="0" eaLnBrk="0" fontAlgn="base" hangingPunct="0">
        <a:spcBef>
          <a:spcPct val="0"/>
        </a:spcBef>
        <a:spcAft>
          <a:spcPct val="0"/>
        </a:spcAft>
        <a:defRPr kumimoji="1" sz="4000" b="1">
          <a:solidFill>
            <a:srgbClr val="CC99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l"/>
        <a:defRPr kumimoji="1" sz="3200" b="1">
          <a:solidFill>
            <a:srgbClr val="666699"/>
          </a:solidFill>
          <a:latin typeface="+mn-lt"/>
          <a:ea typeface="+mn-ea"/>
          <a:cs typeface="+mn-cs"/>
        </a:defRPr>
      </a:lvl1pPr>
      <a:lvl2pPr marL="742950" indent="-285750" algn="l" rtl="0" eaLnBrk="0" fontAlgn="base" hangingPunct="0">
        <a:spcBef>
          <a:spcPct val="20000"/>
        </a:spcBef>
        <a:spcAft>
          <a:spcPct val="0"/>
        </a:spcAft>
        <a:buClr>
          <a:srgbClr val="B2B2B2"/>
        </a:buClr>
        <a:buSzPct val="80000"/>
        <a:buFont typeface="Wingdings" pitchFamily="2" charset="2"/>
        <a:buChar char="l"/>
        <a:defRPr kumimoji="1" sz="2800">
          <a:solidFill>
            <a:srgbClr val="292929"/>
          </a:solidFill>
          <a:latin typeface="+mn-lt"/>
        </a:defRPr>
      </a:lvl2pPr>
      <a:lvl3pPr marL="1143000" indent="-228600" algn="l" rtl="0" eaLnBrk="0" fontAlgn="base" hangingPunct="0">
        <a:spcBef>
          <a:spcPct val="20000"/>
        </a:spcBef>
        <a:spcAft>
          <a:spcPct val="0"/>
        </a:spcAft>
        <a:buClr>
          <a:srgbClr val="666699"/>
        </a:buClr>
        <a:buSzPct val="60000"/>
        <a:buFont typeface="Wingdings" pitchFamily="2" charset="2"/>
        <a:buChar char="l"/>
        <a:defRPr kumimoji="1" sz="2400">
          <a:solidFill>
            <a:srgbClr val="292929"/>
          </a:solidFill>
          <a:latin typeface="+mn-lt"/>
        </a:defRPr>
      </a:lvl3pPr>
      <a:lvl4pPr marL="16002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4pPr>
      <a:lvl5pPr marL="20574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5pPr>
      <a:lvl6pPr marL="25146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6pPr>
      <a:lvl7pPr marL="29718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7pPr>
      <a:lvl8pPr marL="34290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8pPr>
      <a:lvl9pPr marL="3886200" indent="-228600" algn="l" rtl="0" eaLnBrk="0" fontAlgn="base" hangingPunct="0">
        <a:spcBef>
          <a:spcPct val="20000"/>
        </a:spcBef>
        <a:spcAft>
          <a:spcPct val="0"/>
        </a:spcAft>
        <a:buClr>
          <a:srgbClr val="CC9900"/>
        </a:buClr>
        <a:buSzPct val="80000"/>
        <a:buFont typeface="Wingdings" pitchFamily="2" charset="2"/>
        <a:buChar char="l"/>
        <a:defRPr kumimoji="1"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Arial" charset="0"/>
              </a:defRPr>
            </a:lvl1pPr>
          </a:lstStyle>
          <a:p>
            <a:endParaRPr lang="en-US" altLang="zh-CN"/>
          </a:p>
        </p:txBody>
      </p:sp>
      <p:sp>
        <p:nvSpPr>
          <p:cNvPr id="31747" name="Rectangle 3"/>
          <p:cNvSpPr>
            <a:spLocks noGrp="1" noChangeArrowheads="1"/>
          </p:cNvSpPr>
          <p:nvPr>
            <p:ph type="sldNum" sz="quarter" idx="4"/>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5082E8FF-3244-4D82-B014-68C0F251634F}" type="slidenum">
              <a:rPr lang="en-US" altLang="zh-CN"/>
              <a:pPr/>
              <a:t>‹#›</a:t>
            </a:fld>
            <a:endParaRPr lang="en-US" altLang="zh-CN"/>
          </a:p>
        </p:txBody>
      </p:sp>
      <p:grpSp>
        <p:nvGrpSpPr>
          <p:cNvPr id="31748" name="Group 4"/>
          <p:cNvGrpSpPr>
            <a:grpSpLocks/>
          </p:cNvGrpSpPr>
          <p:nvPr/>
        </p:nvGrpSpPr>
        <p:grpSpPr bwMode="auto">
          <a:xfrm>
            <a:off x="0" y="0"/>
            <a:ext cx="9144000" cy="546100"/>
            <a:chOff x="0" y="0"/>
            <a:chExt cx="5760" cy="344"/>
          </a:xfrm>
        </p:grpSpPr>
        <p:sp>
          <p:nvSpPr>
            <p:cNvPr id="3174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solidFill>
                  <a:schemeClr val="tx1"/>
                </a:solidFill>
                <a:latin typeface="Times New Roman" pitchFamily="18" charset="0"/>
              </a:endParaRPr>
            </a:p>
          </p:txBody>
        </p:sp>
        <p:sp>
          <p:nvSpPr>
            <p:cNvPr id="3175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175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3175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3175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3175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3175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solidFill>
                  <a:schemeClr val="tx1"/>
                </a:solidFill>
                <a:latin typeface="Times New Roman" pitchFamily="18" charset="0"/>
              </a:endParaRPr>
            </a:p>
          </p:txBody>
        </p:sp>
        <p:sp>
          <p:nvSpPr>
            <p:cNvPr id="3175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3175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grpSp>
      <p:sp>
        <p:nvSpPr>
          <p:cNvPr id="31758" name="Rectangle 14"/>
          <p:cNvSpPr>
            <a:spLocks noGrp="1" noChangeArrowheads="1"/>
          </p:cNvSpPr>
          <p:nvPr>
            <p:ph type="title"/>
          </p:nvPr>
        </p:nvSpPr>
        <p:spPr bwMode="auto">
          <a:xfrm>
            <a:off x="693738" y="127000"/>
            <a:ext cx="8229600" cy="284163"/>
          </a:xfrm>
          <a:prstGeom prst="rect">
            <a:avLst/>
          </a:prstGeom>
          <a:solidFill>
            <a:srgbClr val="7074BE"/>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59" name="Rectangle 15"/>
          <p:cNvSpPr>
            <a:spLocks noGrp="1" noChangeArrowheads="1"/>
          </p:cNvSpPr>
          <p:nvPr>
            <p:ph type="body" idx="1"/>
          </p:nvPr>
        </p:nvSpPr>
        <p:spPr bwMode="auto">
          <a:xfrm>
            <a:off x="457200" y="609600"/>
            <a:ext cx="82296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1760" name="Rectangle 16"/>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r>
              <a:rPr lang="en-US"/>
              <a:t>2009-07-01</a:t>
            </a:r>
            <a:endParaRPr lang="en-US" altLang="zh-CN"/>
          </a:p>
        </p:txBody>
      </p:sp>
      <p:pic>
        <p:nvPicPr>
          <p:cNvPr id="31761" name="Picture 17" descr="gt"/>
          <p:cNvPicPr>
            <a:picLocks noChangeAspect="1" noChangeArrowheads="1"/>
          </p:cNvPicPr>
          <p:nvPr/>
        </p:nvPicPr>
        <p:blipFill>
          <a:blip r:embed="rId13" cstate="screen"/>
          <a:srcRect/>
          <a:stretch>
            <a:fillRect/>
          </a:stretch>
        </p:blipFill>
        <p:spPr bwMode="auto">
          <a:xfrm>
            <a:off x="8686800" y="6553200"/>
            <a:ext cx="360363" cy="225425"/>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l" rtl="0" fontAlgn="base">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2pPr>
      <a:lvl3pPr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3pPr>
      <a:lvl4pPr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4pPr>
      <a:lvl5pPr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5pPr>
      <a:lvl6pPr marL="457200"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6pPr>
      <a:lvl7pPr marL="914400"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7pPr>
      <a:lvl8pPr marL="1371600"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8pPr>
      <a:lvl9pPr marL="1828800" algn="l" rtl="0" fontAlgn="base">
        <a:spcBef>
          <a:spcPct val="0"/>
        </a:spcBef>
        <a:spcAft>
          <a:spcPct val="0"/>
        </a:spcAft>
        <a:defRPr sz="2800" b="1">
          <a:solidFill>
            <a:schemeClr val="bg1"/>
          </a:solidFill>
          <a:effectLst>
            <a:outerShdw blurRad="38100" dist="38100" dir="2700000" algn="tl">
              <a:srgbClr val="000000"/>
            </a:outerShdw>
          </a:effectLst>
          <a:latin typeface="Microsoft Sans Serif" pitchFamily="34" charset="0"/>
          <a:ea typeface="宋体" pitchFamily="2" charset="-122"/>
        </a:defRPr>
      </a:lvl9pPr>
    </p:titleStyle>
    <p:bodyStyle>
      <a:lvl1pPr marL="342900" indent="-342900" algn="l" rtl="0" fontAlgn="base">
        <a:spcBef>
          <a:spcPct val="20000"/>
        </a:spcBef>
        <a:spcAft>
          <a:spcPct val="0"/>
        </a:spcAft>
        <a:buClr>
          <a:schemeClr val="bg2"/>
        </a:buClr>
        <a:buSzPct val="65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0000"/>
        <a:buFont typeface="Wingdings" pitchFamily="2" charset="2"/>
        <a:buChar char="¨"/>
        <a:defRPr>
          <a:solidFill>
            <a:schemeClr val="tx1"/>
          </a:solidFill>
          <a:latin typeface="+mn-lt"/>
          <a:ea typeface="+mn-ea"/>
        </a:defRPr>
      </a:lvl2pPr>
      <a:lvl3pPr marL="1143000" indent="-228600" algn="l" rtl="0" fontAlgn="base">
        <a:spcBef>
          <a:spcPct val="20000"/>
        </a:spcBef>
        <a:spcAft>
          <a:spcPct val="0"/>
        </a:spcAft>
        <a:buClr>
          <a:schemeClr val="bg2"/>
        </a:buClr>
        <a:buSzPct val="60000"/>
        <a:buFont typeface="Wingdings" pitchFamily="2" charset="2"/>
        <a:buChar char="n"/>
        <a:defRPr sz="1600">
          <a:solidFill>
            <a:schemeClr val="tx1"/>
          </a:solidFill>
          <a:latin typeface="+mn-lt"/>
          <a:ea typeface="+mn-ea"/>
        </a:defRPr>
      </a:lvl3pPr>
      <a:lvl4pPr marL="1600200" indent="-228600" algn="l" rtl="0" fontAlgn="base">
        <a:spcBef>
          <a:spcPct val="20000"/>
        </a:spcBef>
        <a:spcAft>
          <a:spcPct val="0"/>
        </a:spcAft>
        <a:buClr>
          <a:schemeClr val="accent2"/>
        </a:buClr>
        <a:buSzPct val="60000"/>
        <a:buFont typeface="Wingdings" pitchFamily="2" charset="2"/>
        <a:buChar char="¨"/>
        <a:defRPr sz="14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sz="12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12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12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12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48.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sz="2900" b="0">
                <a:effectLst/>
              </a:rPr>
              <a:t>Dermoscopic Interest Point Detector and Descriptor</a:t>
            </a:r>
            <a:br>
              <a:rPr lang="en-US" altLang="zh-CN" sz="2900" b="0">
                <a:effectLst/>
              </a:rPr>
            </a:br>
            <a:endParaRPr lang="en-US" altLang="zh-CN" sz="2900" b="0">
              <a:effectLst/>
            </a:endParaRPr>
          </a:p>
        </p:txBody>
      </p:sp>
      <p:sp>
        <p:nvSpPr>
          <p:cNvPr id="2054" name="Rectangle 6"/>
          <p:cNvSpPr>
            <a:spLocks noChangeArrowheads="1"/>
          </p:cNvSpPr>
          <p:nvPr/>
        </p:nvSpPr>
        <p:spPr bwMode="auto">
          <a:xfrm>
            <a:off x="2971800" y="4419600"/>
            <a:ext cx="5715000" cy="457200"/>
          </a:xfrm>
          <a:prstGeom prst="rect">
            <a:avLst/>
          </a:prstGeom>
          <a:noFill/>
          <a:ln w="9525">
            <a:noFill/>
            <a:miter lim="800000"/>
            <a:headEnd/>
            <a:tailEnd/>
          </a:ln>
          <a:effectLst/>
        </p:spPr>
        <p:txBody>
          <a:bodyPr/>
          <a:lstStyle/>
          <a:p>
            <a:pPr eaLnBrk="1" hangingPunct="1">
              <a:spcBef>
                <a:spcPct val="20000"/>
              </a:spcBef>
              <a:buClr>
                <a:schemeClr val="bg2"/>
              </a:buClr>
              <a:buSzPct val="65000"/>
              <a:buFont typeface="Wingdings" pitchFamily="2" charset="2"/>
              <a:buNone/>
            </a:pPr>
            <a:r>
              <a:rPr lang="en-US" altLang="zh-CN">
                <a:solidFill>
                  <a:schemeClr val="tx1"/>
                </a:solidFill>
                <a:latin typeface="Lucida Sans Unicode" pitchFamily="34" charset="0"/>
              </a:rPr>
              <a:t>Howard Zhou</a:t>
            </a:r>
            <a:r>
              <a:rPr lang="en-US" altLang="zh-CN" baseline="30000">
                <a:solidFill>
                  <a:schemeClr val="tx1"/>
                </a:solidFill>
                <a:latin typeface="Lucida Sans Unicode" pitchFamily="34" charset="0"/>
              </a:rPr>
              <a:t>1</a:t>
            </a:r>
            <a:r>
              <a:rPr lang="en-US" altLang="zh-CN">
                <a:solidFill>
                  <a:schemeClr val="tx1"/>
                </a:solidFill>
                <a:latin typeface="Lucida Sans Unicode" pitchFamily="34" charset="0"/>
              </a:rPr>
              <a:t>, Mei Chen</a:t>
            </a:r>
            <a:r>
              <a:rPr lang="en-US" altLang="zh-CN" baseline="30000">
                <a:solidFill>
                  <a:schemeClr val="tx1"/>
                </a:solidFill>
                <a:latin typeface="Lucida Sans Unicode" pitchFamily="34" charset="0"/>
              </a:rPr>
              <a:t>2</a:t>
            </a:r>
            <a:r>
              <a:rPr lang="en-US" altLang="zh-CN">
                <a:solidFill>
                  <a:schemeClr val="tx1"/>
                </a:solidFill>
                <a:latin typeface="Lucida Sans Unicode" pitchFamily="34" charset="0"/>
              </a:rPr>
              <a:t>, James M. Rehg</a:t>
            </a:r>
            <a:r>
              <a:rPr lang="en-US" altLang="zh-CN" baseline="30000">
                <a:solidFill>
                  <a:schemeClr val="tx1"/>
                </a:solidFill>
                <a:latin typeface="Lucida Sans Unicode" pitchFamily="34" charset="0"/>
              </a:rPr>
              <a:t>1</a:t>
            </a:r>
          </a:p>
          <a:p>
            <a:pPr algn="r" eaLnBrk="1" hangingPunct="1">
              <a:spcBef>
                <a:spcPct val="20000"/>
              </a:spcBef>
              <a:buClr>
                <a:schemeClr val="bg2"/>
              </a:buClr>
              <a:buSzPct val="65000"/>
              <a:buFont typeface="Wingdings" pitchFamily="2" charset="2"/>
              <a:buNone/>
            </a:pPr>
            <a:endParaRPr lang="en-US" altLang="zh-CN" sz="1500">
              <a:solidFill>
                <a:schemeClr val="tx1"/>
              </a:solidFill>
              <a:latin typeface="Lucida Sans Unicode" pitchFamily="34" charset="0"/>
            </a:endParaRPr>
          </a:p>
        </p:txBody>
      </p:sp>
      <p:grpSp>
        <p:nvGrpSpPr>
          <p:cNvPr id="2061" name="Group 13"/>
          <p:cNvGrpSpPr>
            <a:grpSpLocks/>
          </p:cNvGrpSpPr>
          <p:nvPr/>
        </p:nvGrpSpPr>
        <p:grpSpPr bwMode="auto">
          <a:xfrm>
            <a:off x="2590800" y="5181600"/>
            <a:ext cx="5715000" cy="901700"/>
            <a:chOff x="1488" y="3264"/>
            <a:chExt cx="3600" cy="568"/>
          </a:xfrm>
        </p:grpSpPr>
        <p:sp>
          <p:nvSpPr>
            <p:cNvPr id="2055" name="Rectangle 7"/>
            <p:cNvSpPr>
              <a:spLocks noChangeArrowheads="1"/>
            </p:cNvSpPr>
            <p:nvPr/>
          </p:nvSpPr>
          <p:spPr bwMode="auto">
            <a:xfrm>
              <a:off x="1488" y="3312"/>
              <a:ext cx="3119" cy="520"/>
            </a:xfrm>
            <a:prstGeom prst="rect">
              <a:avLst/>
            </a:prstGeom>
            <a:noFill/>
            <a:ln w="9525">
              <a:noFill/>
              <a:miter lim="800000"/>
              <a:headEnd/>
              <a:tailEnd/>
            </a:ln>
            <a:effectLst/>
          </p:spPr>
          <p:txBody>
            <a:bodyPr>
              <a:spAutoFit/>
            </a:bodyPr>
            <a:lstStyle/>
            <a:p>
              <a:pPr lvl="1" algn="r" eaLnBrk="1" hangingPunct="1"/>
              <a:r>
                <a:rPr lang="en-US" altLang="zh-CN" sz="1600" baseline="30000">
                  <a:solidFill>
                    <a:schemeClr val="tx1"/>
                  </a:solidFill>
                  <a:latin typeface="Arial" charset="0"/>
                  <a:cs typeface="Arial" charset="0"/>
                </a:rPr>
                <a:t>1</a:t>
              </a:r>
              <a:r>
                <a:rPr lang="en-US" altLang="zh-CN" sz="1600">
                  <a:solidFill>
                    <a:schemeClr val="tx1"/>
                  </a:solidFill>
                  <a:latin typeface="Arial" charset="0"/>
                  <a:cs typeface="Arial" charset="0"/>
                </a:rPr>
                <a:t>School of Interactive Computing, Georgia Tech</a:t>
              </a:r>
            </a:p>
            <a:p>
              <a:pPr lvl="1" algn="r" eaLnBrk="1" hangingPunct="1"/>
              <a:r>
                <a:rPr lang="en-US" altLang="zh-CN" sz="1600" baseline="30000">
                  <a:solidFill>
                    <a:schemeClr val="tx1"/>
                  </a:solidFill>
                  <a:latin typeface="Arial" charset="0"/>
                  <a:cs typeface="Arial" charset="0"/>
                </a:rPr>
                <a:t>2</a:t>
              </a:r>
              <a:r>
                <a:rPr lang="en-US" altLang="zh-CN" sz="1600">
                  <a:solidFill>
                    <a:schemeClr val="tx1"/>
                  </a:solidFill>
                  <a:latin typeface="Arial" charset="0"/>
                  <a:cs typeface="Arial" charset="0"/>
                </a:rPr>
                <a:t>Intel Research Pittsburgh</a:t>
              </a:r>
            </a:p>
            <a:p>
              <a:pPr lvl="1" algn="r" eaLnBrk="1" hangingPunct="1"/>
              <a:endParaRPr lang="en-US" altLang="zh-CN" sz="1600">
                <a:solidFill>
                  <a:schemeClr val="tx1"/>
                </a:solidFill>
                <a:latin typeface="Arial" charset="0"/>
                <a:cs typeface="Arial" charset="0"/>
              </a:endParaRPr>
            </a:p>
          </p:txBody>
        </p:sp>
        <p:grpSp>
          <p:nvGrpSpPr>
            <p:cNvPr id="2060" name="Group 12"/>
            <p:cNvGrpSpPr>
              <a:grpSpLocks/>
            </p:cNvGrpSpPr>
            <p:nvPr/>
          </p:nvGrpSpPr>
          <p:grpSpPr bwMode="auto">
            <a:xfrm>
              <a:off x="4704" y="3264"/>
              <a:ext cx="384" cy="460"/>
              <a:chOff x="4704" y="3264"/>
              <a:chExt cx="384" cy="460"/>
            </a:xfrm>
          </p:grpSpPr>
          <p:pic>
            <p:nvPicPr>
              <p:cNvPr id="2056" name="Picture 8" descr="gt_logo"/>
              <p:cNvPicPr>
                <a:picLocks noChangeAspect="1" noChangeArrowheads="1"/>
              </p:cNvPicPr>
              <p:nvPr/>
            </p:nvPicPr>
            <p:blipFill>
              <a:blip r:embed="rId3" cstate="screen"/>
              <a:srcRect/>
              <a:stretch>
                <a:fillRect/>
              </a:stretch>
            </p:blipFill>
            <p:spPr bwMode="auto">
              <a:xfrm>
                <a:off x="4704" y="3264"/>
                <a:ext cx="384" cy="201"/>
              </a:xfrm>
              <a:prstGeom prst="rect">
                <a:avLst/>
              </a:prstGeom>
              <a:noFill/>
            </p:spPr>
          </p:pic>
          <p:pic>
            <p:nvPicPr>
              <p:cNvPr id="2057" name="Picture 9" descr="logo_intel"/>
              <p:cNvPicPr>
                <a:picLocks noChangeAspect="1" noChangeArrowheads="1"/>
              </p:cNvPicPr>
              <p:nvPr/>
            </p:nvPicPr>
            <p:blipFill>
              <a:blip r:embed="rId4" cstate="screen"/>
              <a:srcRect/>
              <a:stretch>
                <a:fillRect/>
              </a:stretch>
            </p:blipFill>
            <p:spPr bwMode="auto">
              <a:xfrm>
                <a:off x="4752" y="3504"/>
                <a:ext cx="336" cy="220"/>
              </a:xfrm>
              <a:prstGeom prst="rect">
                <a:avLst/>
              </a:prstGeom>
              <a:noFill/>
            </p:spPr>
          </p:pic>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10</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7924800" cy="914400"/>
          </a:xfrm>
        </p:spPr>
        <p:txBody>
          <a:bodyPr/>
          <a:lstStyle/>
          <a:p>
            <a:r>
              <a:rPr lang="en-US" altLang="zh-CN" dirty="0" smtClean="0"/>
              <a:t>Pigmented structures revealed by </a:t>
            </a:r>
            <a:r>
              <a:rPr lang="en-US" altLang="zh-CN" dirty="0" err="1" smtClean="0"/>
              <a:t>dermoscopy</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11</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7924800" cy="914400"/>
          </a:xfrm>
        </p:spPr>
        <p:txBody>
          <a:bodyPr/>
          <a:lstStyle/>
          <a:p>
            <a:r>
              <a:rPr lang="en-US" altLang="zh-CN" dirty="0" smtClean="0"/>
              <a:t>Pigmented structures revealed by </a:t>
            </a:r>
            <a:r>
              <a:rPr lang="en-US" altLang="zh-CN" dirty="0" err="1" smtClean="0"/>
              <a:t>dermoscopy</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12</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7924800" cy="914400"/>
          </a:xfrm>
        </p:spPr>
        <p:txBody>
          <a:bodyPr/>
          <a:lstStyle/>
          <a:p>
            <a:r>
              <a:rPr lang="en-US" altLang="zh-CN" dirty="0" smtClean="0"/>
              <a:t>Pigmented structures revealed by </a:t>
            </a:r>
            <a:r>
              <a:rPr lang="en-US" altLang="zh-CN" dirty="0" err="1" smtClean="0"/>
              <a:t>dermoscopy</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13</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7924800" cy="914400"/>
          </a:xfrm>
        </p:spPr>
        <p:txBody>
          <a:bodyPr/>
          <a:lstStyle/>
          <a:p>
            <a:r>
              <a:rPr lang="en-US" altLang="zh-CN" dirty="0" smtClean="0"/>
              <a:t>Pigmented structures revealed by </a:t>
            </a:r>
            <a:r>
              <a:rPr lang="en-US" altLang="zh-CN" dirty="0" err="1" smtClean="0"/>
              <a:t>dermoscopy</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663557"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14</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8458200" cy="914400"/>
          </a:xfrm>
        </p:spPr>
        <p:txBody>
          <a:bodyPr/>
          <a:lstStyle/>
          <a:p>
            <a:r>
              <a:rPr lang="en-US" altLang="zh-CN" dirty="0" smtClean="0"/>
              <a:t>Pigmented structures revealed by </a:t>
            </a:r>
            <a:r>
              <a:rPr lang="en-US" altLang="zh-CN" dirty="0" err="1" smtClean="0"/>
              <a:t>dermoscopy</a:t>
            </a:r>
            <a:endParaRPr lang="en-US" altLang="zh-CN" dirty="0" smtClean="0"/>
          </a:p>
          <a:p>
            <a:pPr>
              <a:buNone/>
            </a:pPr>
            <a:r>
              <a:rPr lang="en-US" altLang="zh-CN" sz="1600" dirty="0" smtClean="0"/>
              <a:t> </a:t>
            </a:r>
            <a:endParaRPr lang="en-US" altLang="zh-CN" sz="1600"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Negative network</a:t>
            </a:r>
            <a:endParaRPr lang="en-US" sz="140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15</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8458200" cy="914400"/>
          </a:xfrm>
        </p:spPr>
        <p:txBody>
          <a:bodyPr/>
          <a:lstStyle/>
          <a:p>
            <a:r>
              <a:rPr lang="en-US" altLang="zh-CN" dirty="0" smtClean="0"/>
              <a:t>Pigmented structures revealed by </a:t>
            </a:r>
            <a:r>
              <a:rPr lang="en-US" altLang="zh-CN" dirty="0" err="1" smtClean="0"/>
              <a:t>dermoscopy</a:t>
            </a:r>
            <a:endParaRPr lang="en-US" altLang="zh-CN" dirty="0" smtClean="0"/>
          </a:p>
          <a:p>
            <a:r>
              <a:rPr lang="en-US" altLang="zh-CN" dirty="0" smtClean="0"/>
              <a:t>[</a:t>
            </a:r>
            <a:r>
              <a:rPr lang="en-US" altLang="zh-CN" dirty="0" err="1" smtClean="0"/>
              <a:t>Betta</a:t>
            </a:r>
            <a:r>
              <a:rPr lang="en-US" altLang="zh-CN" dirty="0" smtClean="0"/>
              <a:t> et al. 2006], [</a:t>
            </a:r>
            <a:r>
              <a:rPr lang="en-US" altLang="zh-CN" dirty="0" err="1" smtClean="0"/>
              <a:t>Grana</a:t>
            </a:r>
            <a:r>
              <a:rPr lang="en-US" altLang="zh-CN" dirty="0" smtClean="0"/>
              <a:t> et al. 2006], [</a:t>
            </a:r>
            <a:r>
              <a:rPr lang="en-US" altLang="zh-CN" dirty="0" err="1" smtClean="0"/>
              <a:t>Iyatomi</a:t>
            </a:r>
            <a:r>
              <a:rPr lang="en-US" altLang="zh-CN" dirty="0" smtClean="0"/>
              <a:t> et al. 2007],…</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Negative network</a:t>
            </a:r>
            <a:endParaRPr lang="en-US" sz="140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16</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5" name="Rectangle 3"/>
          <p:cNvSpPr>
            <a:spLocks noGrp="1" noChangeArrowheads="1"/>
          </p:cNvSpPr>
          <p:nvPr>
            <p:ph type="body" idx="1"/>
          </p:nvPr>
        </p:nvSpPr>
        <p:spPr>
          <a:xfrm>
            <a:off x="457200" y="609600"/>
            <a:ext cx="8458200" cy="914400"/>
          </a:xfrm>
        </p:spPr>
        <p:txBody>
          <a:bodyPr/>
          <a:lstStyle/>
          <a:p>
            <a:pPr lvl="0">
              <a:defRPr/>
            </a:pPr>
            <a:r>
              <a:rPr lang="en-US" altLang="zh-CN" dirty="0" smtClean="0"/>
              <a:t>Over 100 </a:t>
            </a:r>
            <a:r>
              <a:rPr lang="en-US" altLang="zh-CN" dirty="0" err="1" smtClean="0"/>
              <a:t>dermoscopic</a:t>
            </a:r>
            <a:r>
              <a:rPr lang="en-US" altLang="zh-CN" dirty="0" smtClean="0"/>
              <a:t> features</a:t>
            </a:r>
            <a:endParaRPr lang="en-US" altLang="zh-CN" sz="1600"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Blue-white veil</a:t>
            </a:r>
            <a:endParaRPr lang="en-US" sz="140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17</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Blue-white veil</a:t>
            </a:r>
            <a:endParaRPr lang="en-US" sz="1400" dirty="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1" name="TextBox 30"/>
          <p:cNvSpPr txBox="1"/>
          <p:nvPr/>
        </p:nvSpPr>
        <p:spPr>
          <a:xfrm>
            <a:off x="7467600" y="2587823"/>
            <a:ext cx="137160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400" dirty="0" smtClean="0">
                <a:solidFill>
                  <a:schemeClr val="hlink"/>
                </a:solidFill>
                <a:latin typeface="Lucida Sans Unicode" pitchFamily="34" charset="0"/>
              </a:rPr>
              <a:t>BW classifier</a:t>
            </a:r>
            <a:endParaRPr lang="en-US" sz="1400" dirty="0">
              <a:solidFill>
                <a:schemeClr val="hlink"/>
              </a:solidFill>
              <a:latin typeface="Lucida Sans Unicode" pitchFamily="34" charset="0"/>
            </a:endParaRPr>
          </a:p>
        </p:txBody>
      </p:sp>
      <p:sp>
        <p:nvSpPr>
          <p:cNvPr id="32" name="TextBox 31"/>
          <p:cNvSpPr txBox="1"/>
          <p:nvPr/>
        </p:nvSpPr>
        <p:spPr>
          <a:xfrm>
            <a:off x="7467600" y="3200400"/>
            <a:ext cx="137160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400" dirty="0" smtClean="0">
                <a:solidFill>
                  <a:schemeClr val="hlink"/>
                </a:solidFill>
                <a:latin typeface="Lucida Sans Unicode" pitchFamily="34" charset="0"/>
              </a:rPr>
              <a:t>SLD classifier</a:t>
            </a:r>
            <a:endParaRPr lang="en-US" sz="1400" dirty="0">
              <a:solidFill>
                <a:schemeClr val="hlink"/>
              </a:solidFill>
              <a:latin typeface="Lucida Sans Unicode" pitchFamily="34" charset="0"/>
            </a:endParaRPr>
          </a:p>
        </p:txBody>
      </p:sp>
      <p:sp>
        <p:nvSpPr>
          <p:cNvPr id="33" name="TextBox 32"/>
          <p:cNvSpPr txBox="1"/>
          <p:nvPr/>
        </p:nvSpPr>
        <p:spPr>
          <a:xfrm>
            <a:off x="7467600" y="3810000"/>
            <a:ext cx="137160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400" dirty="0" smtClean="0">
                <a:solidFill>
                  <a:schemeClr val="hlink"/>
                </a:solidFill>
                <a:latin typeface="Lucida Sans Unicode" pitchFamily="34" charset="0"/>
              </a:rPr>
              <a:t>BG classifier</a:t>
            </a:r>
            <a:endParaRPr lang="en-US" sz="1400" dirty="0">
              <a:solidFill>
                <a:schemeClr val="hlink"/>
              </a:solidFill>
              <a:latin typeface="Lucida Sans Unicode" pitchFamily="34" charset="0"/>
            </a:endParaRPr>
          </a:p>
        </p:txBody>
      </p:sp>
      <p:sp>
        <p:nvSpPr>
          <p:cNvPr id="34" name="TextBox 33"/>
          <p:cNvSpPr txBox="1"/>
          <p:nvPr/>
        </p:nvSpPr>
        <p:spPr>
          <a:xfrm>
            <a:off x="7467600" y="4419600"/>
            <a:ext cx="137160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400" dirty="0" smtClean="0">
                <a:solidFill>
                  <a:schemeClr val="hlink"/>
                </a:solidFill>
                <a:latin typeface="Lucida Sans Unicode" pitchFamily="34" charset="0"/>
              </a:rPr>
              <a:t>NN classifier</a:t>
            </a:r>
            <a:endParaRPr lang="en-US" sz="1400" dirty="0">
              <a:solidFill>
                <a:schemeClr val="hlink"/>
              </a:solidFill>
              <a:latin typeface="Lucida Sans Unicode" pitchFamily="34" charset="0"/>
            </a:endParaRPr>
          </a:p>
        </p:txBody>
      </p:sp>
      <p:sp>
        <p:nvSpPr>
          <p:cNvPr id="35" name="TextBox 34"/>
          <p:cNvSpPr txBox="1"/>
          <p:nvPr/>
        </p:nvSpPr>
        <p:spPr>
          <a:xfrm>
            <a:off x="7924800"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7" name="Rectangle 3"/>
          <p:cNvSpPr txBox="1">
            <a:spLocks noChangeArrowheads="1"/>
          </p:cNvSpPr>
          <p:nvPr/>
        </p:nvSpPr>
        <p:spPr bwMode="auto">
          <a:xfrm>
            <a:off x="457200" y="6096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chemeClr val="bg2"/>
              </a:buClr>
              <a:buSzPct val="65000"/>
              <a:buFont typeface="Wingdings" pitchFamily="2" charset="2"/>
              <a:buChar char="n"/>
            </a:pPr>
            <a:r>
              <a:rPr lang="en-US" altLang="zh-CN" kern="0" dirty="0">
                <a:solidFill>
                  <a:schemeClr val="tx1"/>
                </a:solidFill>
                <a:latin typeface="+mn-lt"/>
                <a:ea typeface="+mn-ea"/>
              </a:rPr>
              <a:t>Over 100 </a:t>
            </a:r>
            <a:r>
              <a:rPr lang="en-US" altLang="zh-CN" kern="0" dirty="0" err="1">
                <a:solidFill>
                  <a:schemeClr val="tx1"/>
                </a:solidFill>
                <a:latin typeface="+mn-lt"/>
                <a:ea typeface="+mn-ea"/>
              </a:rPr>
              <a:t>dermoscopic</a:t>
            </a:r>
            <a:r>
              <a:rPr lang="en-US" altLang="zh-CN" kern="0" dirty="0">
                <a:solidFill>
                  <a:schemeClr val="tx1"/>
                </a:solidFill>
                <a:latin typeface="+mn-lt"/>
                <a:ea typeface="+mn-ea"/>
              </a:rPr>
              <a:t> features</a:t>
            </a:r>
          </a:p>
          <a:p>
            <a:pPr marL="342900" lvl="0" indent="-342900" eaLnBrk="1" hangingPunct="1">
              <a:spcBef>
                <a:spcPct val="20000"/>
              </a:spcBef>
              <a:buClr>
                <a:schemeClr val="bg2"/>
              </a:buClr>
              <a:buSzPct val="65000"/>
              <a:buFont typeface="Wingdings" pitchFamily="2" charset="2"/>
              <a:buChar char="n"/>
            </a:pPr>
            <a:r>
              <a:rPr lang="en-US" altLang="zh-CN" kern="0" dirty="0">
                <a:solidFill>
                  <a:schemeClr val="tx1"/>
                </a:solidFill>
                <a:latin typeface="+mn-lt"/>
                <a:ea typeface="+mn-ea"/>
              </a:rPr>
              <a:t>Multiple binary classifiers for each image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18</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Blue-white veil</a:t>
            </a:r>
            <a:endParaRPr lang="en-US" sz="1400" dirty="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6" name="Rectangle 3"/>
          <p:cNvSpPr txBox="1">
            <a:spLocks noChangeArrowheads="1"/>
          </p:cNvSpPr>
          <p:nvPr/>
        </p:nvSpPr>
        <p:spPr bwMode="auto">
          <a:xfrm>
            <a:off x="457200" y="6096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rgbClr val="00007D"/>
              </a:buClr>
              <a:buSzPct val="65000"/>
              <a:buFont typeface="Wingdings" pitchFamily="2" charset="2"/>
              <a:buChar char="n"/>
              <a:defRPr/>
            </a:pPr>
            <a:r>
              <a:rPr lang="en-US" altLang="zh-CN" kern="0" dirty="0" smtClean="0">
                <a:solidFill>
                  <a:srgbClr val="000000"/>
                </a:solidFill>
                <a:latin typeface="Lucida Sans Unicode"/>
                <a:ea typeface="宋体"/>
              </a:rPr>
              <a:t>General detector?</a:t>
            </a:r>
          </a:p>
        </p:txBody>
      </p:sp>
      <p:sp>
        <p:nvSpPr>
          <p:cNvPr id="38" name="TextBox 37"/>
          <p:cNvSpPr txBox="1"/>
          <p:nvPr/>
        </p:nvSpPr>
        <p:spPr>
          <a:xfrm>
            <a:off x="7467600" y="3429000"/>
            <a:ext cx="1447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Generalized detector</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19</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Blue-white veil</a:t>
            </a:r>
            <a:endParaRPr lang="en-US" sz="1400" dirty="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6" name="Rectangle 3"/>
          <p:cNvSpPr txBox="1">
            <a:spLocks noChangeArrowheads="1"/>
          </p:cNvSpPr>
          <p:nvPr/>
        </p:nvSpPr>
        <p:spPr bwMode="auto">
          <a:xfrm>
            <a:off x="457200" y="6096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General</a:t>
            </a:r>
            <a:r>
              <a:rPr kumimoji="0" lang="en-US" altLang="zh-CN" sz="2000" b="0" i="0" u="none" strike="noStrike" kern="0" cap="none" spc="0" normalizeH="0" noProof="0" dirty="0" smtClean="0">
                <a:ln>
                  <a:noFill/>
                </a:ln>
                <a:solidFill>
                  <a:schemeClr val="tx1"/>
                </a:solidFill>
                <a:effectLst/>
                <a:uLnTx/>
                <a:uFillTx/>
                <a:latin typeface="+mn-lt"/>
                <a:ea typeface="+mn-ea"/>
                <a:cs typeface="+mn-cs"/>
              </a:rPr>
              <a:t> detector?</a:t>
            </a:r>
          </a:p>
        </p:txBody>
      </p:sp>
      <p:sp>
        <p:nvSpPr>
          <p:cNvPr id="25" name="Rectangle 3"/>
          <p:cNvSpPr txBox="1">
            <a:spLocks noChangeArrowheads="1"/>
          </p:cNvSpPr>
          <p:nvPr/>
        </p:nvSpPr>
        <p:spPr bwMode="auto">
          <a:xfrm>
            <a:off x="457200" y="52578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Clr>
                <a:schemeClr val="bg2"/>
              </a:buClr>
              <a:buSzPct val="65000"/>
              <a:buFont typeface="Wingdings" pitchFamily="2" charset="2"/>
              <a:buChar char="n"/>
              <a:defRPr/>
            </a:pPr>
            <a:r>
              <a:rPr lang="en-US" altLang="zh-CN" kern="0" noProof="0" dirty="0" err="1" smtClean="0">
                <a:solidFill>
                  <a:schemeClr val="tx1"/>
                </a:solidFill>
                <a:latin typeface="+mn-lt"/>
                <a:ea typeface="+mn-ea"/>
              </a:rPr>
              <a:t>Dermoscopic</a:t>
            </a:r>
            <a:r>
              <a:rPr lang="en-US" altLang="zh-CN" kern="0" noProof="0" dirty="0" smtClean="0">
                <a:solidFill>
                  <a:schemeClr val="tx1"/>
                </a:solidFill>
                <a:latin typeface="+mn-lt"/>
                <a:ea typeface="+mn-ea"/>
              </a:rPr>
              <a:t> features consist of low level image characteristics (ridges, blobs, streaks, </a:t>
            </a:r>
            <a:r>
              <a:rPr lang="en-US" altLang="zh-CN" kern="0" dirty="0" smtClean="0">
                <a:solidFill>
                  <a:srgbClr val="000000"/>
                </a:solidFill>
                <a:latin typeface="Lucida Sans Unicode"/>
                <a:ea typeface="宋体"/>
              </a:rPr>
              <a:t>pigmentation,…)</a:t>
            </a:r>
            <a:endParaRPr lang="en-US" altLang="zh-CN" kern="0" noProof="0" dirty="0" smtClean="0">
              <a:solidFill>
                <a:schemeClr val="tx1"/>
              </a:solidFill>
              <a:latin typeface="+mn-lt"/>
              <a:ea typeface="+mn-ea"/>
            </a:endParaRPr>
          </a:p>
        </p:txBody>
      </p:sp>
      <p:sp>
        <p:nvSpPr>
          <p:cNvPr id="30" name="TextBox 29"/>
          <p:cNvSpPr txBox="1"/>
          <p:nvPr/>
        </p:nvSpPr>
        <p:spPr>
          <a:xfrm>
            <a:off x="7467600" y="3429000"/>
            <a:ext cx="1447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Generalized detector</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BD83898D-6B81-4E06-8157-9AE70993843A}" type="slidenum">
              <a:rPr lang="en-US" altLang="zh-CN"/>
              <a:pPr/>
              <a:t>2</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624642" name="Rectangle 2"/>
          <p:cNvSpPr>
            <a:spLocks noGrp="1" noChangeArrowheads="1"/>
          </p:cNvSpPr>
          <p:nvPr>
            <p:ph type="title"/>
          </p:nvPr>
        </p:nvSpPr>
        <p:spPr>
          <a:ln/>
        </p:spPr>
        <p:txBody>
          <a:bodyPr/>
          <a:lstStyle/>
          <a:p>
            <a:r>
              <a:rPr lang="en-US" altLang="zh-CN"/>
              <a:t>Skin cancer</a:t>
            </a:r>
          </a:p>
        </p:txBody>
      </p:sp>
      <p:sp>
        <p:nvSpPr>
          <p:cNvPr id="624643" name="Rectangle 3"/>
          <p:cNvSpPr>
            <a:spLocks noGrp="1" noChangeArrowheads="1"/>
          </p:cNvSpPr>
          <p:nvPr>
            <p:ph type="body" idx="1"/>
          </p:nvPr>
        </p:nvSpPr>
        <p:spPr>
          <a:xfrm>
            <a:off x="457200" y="609600"/>
            <a:ext cx="8229600" cy="5326063"/>
          </a:xfrm>
        </p:spPr>
        <p:txBody>
          <a:bodyPr/>
          <a:lstStyle/>
          <a:p>
            <a:r>
              <a:rPr lang="en-US" altLang="zh-CN"/>
              <a:t>Skin cancer : most common type of cancer ( &gt; 1 million )</a:t>
            </a:r>
          </a:p>
          <a:p>
            <a:endParaRPr lang="en-US" altLang="zh-CN"/>
          </a:p>
          <a:p>
            <a:endParaRPr lang="en-US" altLang="zh-CN"/>
          </a:p>
        </p:txBody>
      </p:sp>
      <p:sp>
        <p:nvSpPr>
          <p:cNvPr id="624645" name="Text Box 5"/>
          <p:cNvSpPr txBox="1">
            <a:spLocks noChangeArrowheads="1"/>
          </p:cNvSpPr>
          <p:nvPr/>
        </p:nvSpPr>
        <p:spPr bwMode="auto">
          <a:xfrm>
            <a:off x="1219200" y="5638800"/>
            <a:ext cx="7239000" cy="274638"/>
          </a:xfrm>
          <a:prstGeom prst="rect">
            <a:avLst/>
          </a:prstGeom>
          <a:noFill/>
          <a:ln w="9525">
            <a:noFill/>
            <a:miter lim="800000"/>
            <a:headEnd/>
            <a:tailEnd/>
          </a:ln>
          <a:effectLst/>
        </p:spPr>
        <p:txBody>
          <a:bodyPr>
            <a:spAutoFit/>
          </a:bodyPr>
          <a:lstStyle/>
          <a:p>
            <a:pPr eaLnBrk="1" hangingPunct="1">
              <a:spcBef>
                <a:spcPct val="50000"/>
              </a:spcBef>
            </a:pPr>
            <a:r>
              <a:rPr lang="en-US" altLang="zh-CN" sz="1200">
                <a:solidFill>
                  <a:srgbClr val="969696"/>
                </a:solidFill>
                <a:latin typeface="Arial" charset="0"/>
                <a:cs typeface="Arial" charset="0"/>
              </a:rPr>
              <a:t>[ Top 5 categories of estimated annual cancer incidence for 2009 from National Cancer Institute ]</a:t>
            </a:r>
          </a:p>
        </p:txBody>
      </p:sp>
      <p:graphicFrame>
        <p:nvGraphicFramePr>
          <p:cNvPr id="624646" name="Object 6"/>
          <p:cNvGraphicFramePr>
            <a:graphicFrameLocks noChangeAspect="1"/>
          </p:cNvGraphicFramePr>
          <p:nvPr/>
        </p:nvGraphicFramePr>
        <p:xfrm>
          <a:off x="1752600" y="1524000"/>
          <a:ext cx="5372100" cy="4017963"/>
        </p:xfrm>
        <a:graphic>
          <a:graphicData uri="http://schemas.openxmlformats.org/presentationml/2006/ole">
            <p:oleObj spid="_x0000_s624646" name="Chart" r:id="rId4" imgW="4495759" imgH="3362391" progId="Excel.Sheet.8">
              <p:embed/>
            </p:oleObj>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20</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a:t>Dermoscopic features</a:t>
            </a:r>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Blue-white veil</a:t>
            </a:r>
            <a:endParaRPr lang="en-US" sz="1400" dirty="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6" name="Rectangle 3"/>
          <p:cNvSpPr txBox="1">
            <a:spLocks noChangeArrowheads="1"/>
          </p:cNvSpPr>
          <p:nvPr/>
        </p:nvSpPr>
        <p:spPr bwMode="auto">
          <a:xfrm>
            <a:off x="457200" y="6096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General</a:t>
            </a:r>
            <a:r>
              <a:rPr kumimoji="0" lang="en-US" altLang="zh-CN" sz="2000" b="0" i="0" u="none" strike="noStrike" kern="0" cap="none" spc="0" normalizeH="0" noProof="0" dirty="0" smtClean="0">
                <a:ln>
                  <a:noFill/>
                </a:ln>
                <a:solidFill>
                  <a:schemeClr val="tx1"/>
                </a:solidFill>
                <a:effectLst/>
                <a:uLnTx/>
                <a:uFillTx/>
                <a:latin typeface="+mn-lt"/>
                <a:ea typeface="+mn-ea"/>
                <a:cs typeface="+mn-cs"/>
              </a:rPr>
              <a:t> detector?</a:t>
            </a:r>
          </a:p>
        </p:txBody>
      </p:sp>
      <p:sp>
        <p:nvSpPr>
          <p:cNvPr id="25" name="Rectangle 3"/>
          <p:cNvSpPr txBox="1">
            <a:spLocks noChangeArrowheads="1"/>
          </p:cNvSpPr>
          <p:nvPr/>
        </p:nvSpPr>
        <p:spPr bwMode="auto">
          <a:xfrm>
            <a:off x="457200" y="52578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lang="en-US" altLang="zh-CN" kern="0" noProof="0" dirty="0" err="1" smtClean="0">
                <a:solidFill>
                  <a:schemeClr val="tx1"/>
                </a:solidFill>
                <a:latin typeface="+mn-lt"/>
                <a:ea typeface="+mn-ea"/>
              </a:rPr>
              <a:t>Dermoscopic</a:t>
            </a:r>
            <a:r>
              <a:rPr lang="en-US" altLang="zh-CN" kern="0" noProof="0" dirty="0" smtClean="0">
                <a:solidFill>
                  <a:schemeClr val="tx1"/>
                </a:solidFill>
                <a:latin typeface="+mn-lt"/>
                <a:ea typeface="+mn-ea"/>
              </a:rPr>
              <a:t> features consist of low level image characteristics (ridges, blobs, streaks, pigmentation,…)</a:t>
            </a: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lang="en-US" altLang="zh-CN" kern="0" dirty="0" smtClean="0">
                <a:solidFill>
                  <a:schemeClr val="tx1"/>
                </a:solidFill>
                <a:latin typeface="+mn-lt"/>
                <a:ea typeface="+mn-ea"/>
                <a:sym typeface="Wingdings" pitchFamily="2" charset="2"/>
              </a:rPr>
              <a:t> interest points</a:t>
            </a:r>
            <a:endParaRPr lang="en-US" altLang="zh-CN" kern="0" noProof="0" dirty="0" smtClean="0">
              <a:solidFill>
                <a:schemeClr val="tx1"/>
              </a:solidFill>
              <a:latin typeface="+mn-lt"/>
              <a:ea typeface="+mn-ea"/>
            </a:endParaRPr>
          </a:p>
        </p:txBody>
      </p:sp>
      <p:sp>
        <p:nvSpPr>
          <p:cNvPr id="30" name="TextBox 29"/>
          <p:cNvSpPr txBox="1"/>
          <p:nvPr/>
        </p:nvSpPr>
        <p:spPr>
          <a:xfrm>
            <a:off x="7467600" y="3429000"/>
            <a:ext cx="14478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Generalized detector</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4"/>
          <p:cNvSpPr>
            <a:spLocks noGrp="1"/>
          </p:cNvSpPr>
          <p:nvPr>
            <p:ph type="sldNum" sz="quarter" idx="11"/>
          </p:nvPr>
        </p:nvSpPr>
        <p:spPr/>
        <p:txBody>
          <a:bodyPr/>
          <a:lstStyle/>
          <a:p>
            <a:fld id="{50A52C3B-5DD1-4135-B9D2-6E565CF90224}" type="slidenum">
              <a:rPr lang="en-US" altLang="zh-CN"/>
              <a:pPr/>
              <a:t>21</a:t>
            </a:fld>
            <a:endParaRPr lang="en-US" altLang="zh-CN"/>
          </a:p>
        </p:txBody>
      </p:sp>
      <p:sp>
        <p:nvSpPr>
          <p:cNvPr id="24" name="Date Placeholder 5"/>
          <p:cNvSpPr>
            <a:spLocks noGrp="1"/>
          </p:cNvSpPr>
          <p:nvPr>
            <p:ph type="dt" sz="half" idx="12"/>
          </p:nvPr>
        </p:nvSpPr>
        <p:spPr/>
        <p:txBody>
          <a:bodyPr/>
          <a:lstStyle/>
          <a:p>
            <a:r>
              <a:rPr lang="en-US"/>
              <a:t>2009-07-01</a:t>
            </a:r>
            <a:endParaRPr lang="en-US" altLang="zh-CN"/>
          </a:p>
        </p:txBody>
      </p:sp>
      <p:sp>
        <p:nvSpPr>
          <p:cNvPr id="663554" name="Rectangle 2"/>
          <p:cNvSpPr>
            <a:spLocks noGrp="1" noChangeArrowheads="1"/>
          </p:cNvSpPr>
          <p:nvPr>
            <p:ph type="title"/>
          </p:nvPr>
        </p:nvSpPr>
        <p:spPr>
          <a:ln/>
        </p:spPr>
        <p:txBody>
          <a:bodyPr/>
          <a:lstStyle/>
          <a:p>
            <a:r>
              <a:rPr lang="en-US" altLang="zh-CN" dirty="0" err="1"/>
              <a:t>Dermoscopic</a:t>
            </a:r>
            <a:r>
              <a:rPr lang="en-US" altLang="zh-CN" dirty="0"/>
              <a:t> </a:t>
            </a:r>
            <a:r>
              <a:rPr lang="en-US" altLang="zh-CN" dirty="0" smtClean="0"/>
              <a:t>Interest Point (DIP)</a:t>
            </a:r>
            <a:endParaRPr lang="en-US" altLang="zh-CN" dirty="0"/>
          </a:p>
        </p:txBody>
      </p:sp>
      <p:sp>
        <p:nvSpPr>
          <p:cNvPr id="66355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dirty="0">
                <a:solidFill>
                  <a:srgbClr val="969696"/>
                </a:solidFill>
                <a:latin typeface="Arial" charset="0"/>
                <a:cs typeface="Arial" charset="0"/>
              </a:rPr>
              <a:t>[ Image courtesy of “An Atlas of Surface Microscopy of Pigmented Skin Lesions: </a:t>
            </a:r>
            <a:r>
              <a:rPr lang="en-US" altLang="zh-CN" sz="1000" dirty="0" err="1">
                <a:solidFill>
                  <a:srgbClr val="969696"/>
                </a:solidFill>
                <a:latin typeface="Arial" charset="0"/>
                <a:cs typeface="Arial" charset="0"/>
              </a:rPr>
              <a:t>Dermoscopy</a:t>
            </a:r>
            <a:r>
              <a:rPr lang="en-US" altLang="zh-CN" sz="1000" dirty="0">
                <a:solidFill>
                  <a:srgbClr val="969696"/>
                </a:solidFill>
                <a:latin typeface="Arial" charset="0"/>
                <a:cs typeface="Arial" charset="0"/>
              </a:rPr>
              <a:t>” ]</a:t>
            </a:r>
          </a:p>
        </p:txBody>
      </p:sp>
      <p:grpSp>
        <p:nvGrpSpPr>
          <p:cNvPr id="2" name="Group 5"/>
          <p:cNvGrpSpPr>
            <a:grpSpLocks/>
          </p:cNvGrpSpPr>
          <p:nvPr/>
        </p:nvGrpSpPr>
        <p:grpSpPr bwMode="auto">
          <a:xfrm>
            <a:off x="152400" y="1600200"/>
            <a:ext cx="5638800" cy="3595688"/>
            <a:chOff x="2952" y="2064"/>
            <a:chExt cx="2257" cy="1439"/>
          </a:xfrm>
        </p:grpSpPr>
        <p:pic>
          <p:nvPicPr>
            <p:cNvPr id="663558" name="Picture 6" descr="0150"/>
            <p:cNvPicPr>
              <a:picLocks noChangeAspect="1" noChangeArrowheads="1"/>
            </p:cNvPicPr>
            <p:nvPr/>
          </p:nvPicPr>
          <p:blipFill>
            <a:blip r:embed="rId3" cstate="screen"/>
            <a:srcRect/>
            <a:stretch>
              <a:fillRect/>
            </a:stretch>
          </p:blipFill>
          <p:spPr bwMode="auto">
            <a:xfrm>
              <a:off x="2952" y="2064"/>
              <a:ext cx="2257" cy="1439"/>
            </a:xfrm>
            <a:prstGeom prst="rect">
              <a:avLst/>
            </a:prstGeom>
            <a:noFill/>
          </p:spPr>
        </p:pic>
        <p:sp>
          <p:nvSpPr>
            <p:cNvPr id="663559" name="Rectangle 7"/>
            <p:cNvSpPr>
              <a:spLocks noChangeArrowheads="1"/>
            </p:cNvSpPr>
            <p:nvPr/>
          </p:nvSpPr>
          <p:spPr bwMode="auto">
            <a:xfrm>
              <a:off x="2976" y="2064"/>
              <a:ext cx="852" cy="14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
        <p:nvSpPr>
          <p:cNvPr id="663563" name="Line 11"/>
          <p:cNvSpPr>
            <a:spLocks noChangeShapeType="1"/>
          </p:cNvSpPr>
          <p:nvPr/>
        </p:nvSpPr>
        <p:spPr bwMode="auto">
          <a:xfrm flipV="1">
            <a:off x="4038600" y="2743200"/>
            <a:ext cx="17526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67" name="Text Box 15"/>
          <p:cNvSpPr txBox="1">
            <a:spLocks noChangeArrowheads="1"/>
          </p:cNvSpPr>
          <p:nvPr/>
        </p:nvSpPr>
        <p:spPr bwMode="auto">
          <a:xfrm>
            <a:off x="5791200" y="2590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Blue-white veil</a:t>
            </a:r>
            <a:endParaRPr lang="en-US" sz="1400" dirty="0">
              <a:solidFill>
                <a:schemeClr val="hlink"/>
              </a:solidFill>
              <a:latin typeface="Lucida Sans Unicode" pitchFamily="34" charset="0"/>
            </a:endParaRPr>
          </a:p>
        </p:txBody>
      </p:sp>
      <p:sp>
        <p:nvSpPr>
          <p:cNvPr id="663571" name="Line 19"/>
          <p:cNvSpPr>
            <a:spLocks noChangeShapeType="1"/>
          </p:cNvSpPr>
          <p:nvPr/>
        </p:nvSpPr>
        <p:spPr bwMode="auto">
          <a:xfrm>
            <a:off x="4114800" y="3352800"/>
            <a:ext cx="1676400" cy="1524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2" name="Text Box 20"/>
          <p:cNvSpPr txBox="1">
            <a:spLocks noChangeArrowheads="1"/>
          </p:cNvSpPr>
          <p:nvPr/>
        </p:nvSpPr>
        <p:spPr bwMode="auto">
          <a:xfrm>
            <a:off x="5791200" y="3200400"/>
            <a:ext cx="1770063" cy="517525"/>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Scar-like depigmentation</a:t>
            </a:r>
            <a:endParaRPr lang="en-US" sz="1400">
              <a:solidFill>
                <a:schemeClr val="hlink"/>
              </a:solidFill>
              <a:latin typeface="Lucida Sans Unicode" pitchFamily="34" charset="0"/>
            </a:endParaRPr>
          </a:p>
        </p:txBody>
      </p:sp>
      <p:sp>
        <p:nvSpPr>
          <p:cNvPr id="663573" name="Oval 21"/>
          <p:cNvSpPr>
            <a:spLocks noChangeArrowheads="1"/>
          </p:cNvSpPr>
          <p:nvPr/>
        </p:nvSpPr>
        <p:spPr bwMode="auto">
          <a:xfrm>
            <a:off x="2514600" y="3483246"/>
            <a:ext cx="762000" cy="562630"/>
          </a:xfrm>
          <a:prstGeom prst="ellipse">
            <a:avLst/>
          </a:prstGeom>
          <a:noFill/>
          <a:ln w="38100" cap="rnd">
            <a:solidFill>
              <a:srgbClr val="FFFF00"/>
            </a:solidFill>
            <a:prstDash val="sysDot"/>
            <a:round/>
            <a:headEnd/>
            <a:tailEnd/>
          </a:ln>
          <a:effectLst/>
        </p:spPr>
        <p:txBody>
          <a:bodyPr wrap="square" anchor="ctr">
            <a:spAutoFit/>
          </a:bodyPr>
          <a:lstStyle/>
          <a:p>
            <a:endParaRPr lang="en-US"/>
          </a:p>
        </p:txBody>
      </p:sp>
      <p:sp>
        <p:nvSpPr>
          <p:cNvPr id="663574" name="Line 22"/>
          <p:cNvSpPr>
            <a:spLocks noChangeShapeType="1"/>
          </p:cNvSpPr>
          <p:nvPr/>
        </p:nvSpPr>
        <p:spPr bwMode="auto">
          <a:xfrm>
            <a:off x="3276600" y="3810000"/>
            <a:ext cx="2514600" cy="2286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663575" name="Text Box 23"/>
          <p:cNvSpPr txBox="1">
            <a:spLocks noChangeArrowheads="1"/>
          </p:cNvSpPr>
          <p:nvPr/>
        </p:nvSpPr>
        <p:spPr bwMode="auto">
          <a:xfrm>
            <a:off x="5791200" y="3962400"/>
            <a:ext cx="1770063" cy="304800"/>
          </a:xfrm>
          <a:prstGeom prst="rect">
            <a:avLst/>
          </a:prstGeom>
          <a:noFill/>
          <a:ln w="12700">
            <a:noFill/>
            <a:miter lim="800000"/>
            <a:headEnd/>
            <a:tailEnd/>
          </a:ln>
          <a:effectLst/>
        </p:spPr>
        <p:txBody>
          <a:bodyPr>
            <a:spAutoFit/>
          </a:bodyPr>
          <a:lstStyle/>
          <a:p>
            <a:r>
              <a:rPr lang="en-US" altLang="zh-CN" sz="1400">
                <a:solidFill>
                  <a:schemeClr val="hlink"/>
                </a:solidFill>
                <a:latin typeface="Lucida Sans Unicode" pitchFamily="34" charset="0"/>
              </a:rPr>
              <a:t>Brown globules</a:t>
            </a:r>
            <a:endParaRPr lang="en-US" sz="1400">
              <a:solidFill>
                <a:schemeClr val="hlink"/>
              </a:solidFill>
              <a:latin typeface="Lucida Sans Unicode" pitchFamily="34" charset="0"/>
            </a:endParaRPr>
          </a:p>
        </p:txBody>
      </p:sp>
      <p:sp>
        <p:nvSpPr>
          <p:cNvPr id="26" name="Freeform 25"/>
          <p:cNvSpPr/>
          <p:nvPr/>
        </p:nvSpPr>
        <p:spPr bwMode="auto">
          <a:xfrm>
            <a:off x="2250831" y="2954215"/>
            <a:ext cx="2168769" cy="787791"/>
          </a:xfrm>
          <a:custGeom>
            <a:avLst/>
            <a:gdLst>
              <a:gd name="connsiteX0" fmla="*/ 309489 w 1477107"/>
              <a:gd name="connsiteY0" fmla="*/ 0 h 787791"/>
              <a:gd name="connsiteX1" fmla="*/ 0 w 1477107"/>
              <a:gd name="connsiteY1" fmla="*/ 140677 h 787791"/>
              <a:gd name="connsiteX2" fmla="*/ 225083 w 1477107"/>
              <a:gd name="connsiteY2" fmla="*/ 590843 h 787791"/>
              <a:gd name="connsiteX3" fmla="*/ 759655 w 1477107"/>
              <a:gd name="connsiteY3" fmla="*/ 745588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25083 w 1477107"/>
              <a:gd name="connsiteY2" fmla="*/ 590843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181686 w 1477107"/>
              <a:gd name="connsiteY6" fmla="*/ 407963 h 787791"/>
              <a:gd name="connsiteX7" fmla="*/ 787791 w 1477107"/>
              <a:gd name="connsiteY7" fmla="*/ 154745 h 787791"/>
              <a:gd name="connsiteX8" fmla="*/ 309489 w 1477107"/>
              <a:gd name="connsiteY8" fmla="*/ 0 h 787791"/>
              <a:gd name="connsiteX0" fmla="*/ 309489 w 1477107"/>
              <a:gd name="connsiteY0" fmla="*/ 0 h 787791"/>
              <a:gd name="connsiteX1" fmla="*/ 0 w 1477107"/>
              <a:gd name="connsiteY1" fmla="*/ 140677 h 787791"/>
              <a:gd name="connsiteX2" fmla="*/ 263769 w 1477107"/>
              <a:gd name="connsiteY2" fmla="*/ 474785 h 787791"/>
              <a:gd name="connsiteX3" fmla="*/ 797169 w 1477107"/>
              <a:gd name="connsiteY3" fmla="*/ 627185 h 787791"/>
              <a:gd name="connsiteX4" fmla="*/ 1308295 w 1477107"/>
              <a:gd name="connsiteY4" fmla="*/ 787791 h 787791"/>
              <a:gd name="connsiteX5" fmla="*/ 1477107 w 1477107"/>
              <a:gd name="connsiteY5" fmla="*/ 604911 h 787791"/>
              <a:gd name="connsiteX6" fmla="*/ 1254369 w 1477107"/>
              <a:gd name="connsiteY6" fmla="*/ 474785 h 787791"/>
              <a:gd name="connsiteX7" fmla="*/ 787791 w 1477107"/>
              <a:gd name="connsiteY7" fmla="*/ 154745 h 787791"/>
              <a:gd name="connsiteX8" fmla="*/ 309489 w 1477107"/>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 name="connsiteX0" fmla="*/ 309489 w 2168769"/>
              <a:gd name="connsiteY0" fmla="*/ 0 h 787791"/>
              <a:gd name="connsiteX1" fmla="*/ 0 w 2168769"/>
              <a:gd name="connsiteY1" fmla="*/ 140677 h 787791"/>
              <a:gd name="connsiteX2" fmla="*/ 263769 w 2168769"/>
              <a:gd name="connsiteY2" fmla="*/ 474785 h 787791"/>
              <a:gd name="connsiteX3" fmla="*/ 797169 w 2168769"/>
              <a:gd name="connsiteY3" fmla="*/ 627185 h 787791"/>
              <a:gd name="connsiteX4" fmla="*/ 1308295 w 2168769"/>
              <a:gd name="connsiteY4" fmla="*/ 787791 h 787791"/>
              <a:gd name="connsiteX5" fmla="*/ 2168769 w 2168769"/>
              <a:gd name="connsiteY5" fmla="*/ 93785 h 787791"/>
              <a:gd name="connsiteX6" fmla="*/ 1254369 w 2168769"/>
              <a:gd name="connsiteY6" fmla="*/ 474785 h 787791"/>
              <a:gd name="connsiteX7" fmla="*/ 787791 w 2168769"/>
              <a:gd name="connsiteY7" fmla="*/ 154745 h 787791"/>
              <a:gd name="connsiteX8" fmla="*/ 309489 w 2168769"/>
              <a:gd name="connsiteY8"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69" h="787791">
                <a:moveTo>
                  <a:pt x="309489" y="0"/>
                </a:moveTo>
                <a:lnTo>
                  <a:pt x="0" y="140677"/>
                </a:lnTo>
                <a:lnTo>
                  <a:pt x="263769" y="474785"/>
                </a:lnTo>
                <a:lnTo>
                  <a:pt x="797169" y="627185"/>
                </a:lnTo>
                <a:lnTo>
                  <a:pt x="1308295" y="787791"/>
                </a:lnTo>
                <a:cubicBezTo>
                  <a:pt x="1595120" y="556456"/>
                  <a:pt x="1897184" y="368495"/>
                  <a:pt x="2168769" y="93785"/>
                </a:cubicBezTo>
                <a:cubicBezTo>
                  <a:pt x="1800664" y="50800"/>
                  <a:pt x="1559169" y="347785"/>
                  <a:pt x="1254369" y="474785"/>
                </a:cubicBezTo>
                <a:lnTo>
                  <a:pt x="787791" y="154745"/>
                </a:lnTo>
                <a:lnTo>
                  <a:pt x="309489" y="0"/>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Freeform 26"/>
          <p:cNvSpPr/>
          <p:nvPr/>
        </p:nvSpPr>
        <p:spPr bwMode="auto">
          <a:xfrm>
            <a:off x="2616591" y="2658794"/>
            <a:ext cx="1477107" cy="804203"/>
          </a:xfrm>
          <a:custGeom>
            <a:avLst/>
            <a:gdLst>
              <a:gd name="connsiteX0" fmla="*/ 323557 w 1167618"/>
              <a:gd name="connsiteY0" fmla="*/ 0 h 815926"/>
              <a:gd name="connsiteX1" fmla="*/ 0 w 1167618"/>
              <a:gd name="connsiteY1" fmla="*/ 225083 h 815926"/>
              <a:gd name="connsiteX2" fmla="*/ 351692 w 1167618"/>
              <a:gd name="connsiteY2" fmla="*/ 464234 h 815926"/>
              <a:gd name="connsiteX3" fmla="*/ 1167618 w 1167618"/>
              <a:gd name="connsiteY3" fmla="*/ 815926 h 815926"/>
              <a:gd name="connsiteX4" fmla="*/ 1167618 w 1167618"/>
              <a:gd name="connsiteY4" fmla="*/ 337624 h 815926"/>
              <a:gd name="connsiteX5" fmla="*/ 323557 w 1167618"/>
              <a:gd name="connsiteY5" fmla="*/ 0 h 815926"/>
              <a:gd name="connsiteX0" fmla="*/ 323557 w 1269609"/>
              <a:gd name="connsiteY0" fmla="*/ 0 h 694006"/>
              <a:gd name="connsiteX1" fmla="*/ 0 w 1269609"/>
              <a:gd name="connsiteY1" fmla="*/ 225083 h 694006"/>
              <a:gd name="connsiteX2" fmla="*/ 351692 w 1269609"/>
              <a:gd name="connsiteY2" fmla="*/ 464234 h 694006"/>
              <a:gd name="connsiteX3" fmla="*/ 1269609 w 1269609"/>
              <a:gd name="connsiteY3" fmla="*/ 694006 h 694006"/>
              <a:gd name="connsiteX4" fmla="*/ 1167618 w 1269609"/>
              <a:gd name="connsiteY4" fmla="*/ 337624 h 694006"/>
              <a:gd name="connsiteX5" fmla="*/ 323557 w 1269609"/>
              <a:gd name="connsiteY5" fmla="*/ 0 h 694006"/>
              <a:gd name="connsiteX0" fmla="*/ 323557 w 1345809"/>
              <a:gd name="connsiteY0" fmla="*/ 0 h 541606"/>
              <a:gd name="connsiteX1" fmla="*/ 0 w 1345809"/>
              <a:gd name="connsiteY1" fmla="*/ 225083 h 541606"/>
              <a:gd name="connsiteX2" fmla="*/ 351692 w 1345809"/>
              <a:gd name="connsiteY2" fmla="*/ 464234 h 541606"/>
              <a:gd name="connsiteX3" fmla="*/ 1345809 w 1345809"/>
              <a:gd name="connsiteY3" fmla="*/ 541606 h 541606"/>
              <a:gd name="connsiteX4" fmla="*/ 1167618 w 1345809"/>
              <a:gd name="connsiteY4" fmla="*/ 337624 h 541606"/>
              <a:gd name="connsiteX5" fmla="*/ 323557 w 1345809"/>
              <a:gd name="connsiteY5" fmla="*/ 0 h 541606"/>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167618 w 1345809"/>
              <a:gd name="connsiteY4" fmla="*/ 337624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345809"/>
              <a:gd name="connsiteY0" fmla="*/ 0 h 804203"/>
              <a:gd name="connsiteX1" fmla="*/ 0 w 1345809"/>
              <a:gd name="connsiteY1" fmla="*/ 225083 h 804203"/>
              <a:gd name="connsiteX2" fmla="*/ 351692 w 1345809"/>
              <a:gd name="connsiteY2" fmla="*/ 464234 h 804203"/>
              <a:gd name="connsiteX3" fmla="*/ 1345809 w 1345809"/>
              <a:gd name="connsiteY3" fmla="*/ 541606 h 804203"/>
              <a:gd name="connsiteX4" fmla="*/ 1345809 w 1345809"/>
              <a:gd name="connsiteY4" fmla="*/ 236806 h 804203"/>
              <a:gd name="connsiteX5" fmla="*/ 323557 w 1345809"/>
              <a:gd name="connsiteY5" fmla="*/ 0 h 804203"/>
              <a:gd name="connsiteX0" fmla="*/ 323557 w 1477107"/>
              <a:gd name="connsiteY0" fmla="*/ 0 h 804203"/>
              <a:gd name="connsiteX1" fmla="*/ 0 w 1477107"/>
              <a:gd name="connsiteY1" fmla="*/ 225083 h 804203"/>
              <a:gd name="connsiteX2" fmla="*/ 351692 w 1477107"/>
              <a:gd name="connsiteY2" fmla="*/ 464234 h 804203"/>
              <a:gd name="connsiteX3" fmla="*/ 1345809 w 1477107"/>
              <a:gd name="connsiteY3" fmla="*/ 541606 h 804203"/>
              <a:gd name="connsiteX4" fmla="*/ 1345809 w 1477107"/>
              <a:gd name="connsiteY4" fmla="*/ 236806 h 804203"/>
              <a:gd name="connsiteX5" fmla="*/ 323557 w 1477107"/>
              <a:gd name="connsiteY5" fmla="*/ 0 h 8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107" h="804203">
                <a:moveTo>
                  <a:pt x="323557" y="0"/>
                </a:moveTo>
                <a:lnTo>
                  <a:pt x="0" y="225083"/>
                </a:lnTo>
                <a:lnTo>
                  <a:pt x="351692" y="464234"/>
                </a:lnTo>
                <a:cubicBezTo>
                  <a:pt x="683064" y="490025"/>
                  <a:pt x="845625" y="804203"/>
                  <a:pt x="1345809" y="541606"/>
                </a:cubicBezTo>
                <a:cubicBezTo>
                  <a:pt x="1345809" y="440006"/>
                  <a:pt x="1477107" y="258689"/>
                  <a:pt x="1345809" y="236806"/>
                </a:cubicBezTo>
                <a:cubicBezTo>
                  <a:pt x="962855" y="363025"/>
                  <a:pt x="664308" y="78935"/>
                  <a:pt x="323557" y="0"/>
                </a:cubicBez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Line 12"/>
          <p:cNvSpPr>
            <a:spLocks noChangeShapeType="1"/>
          </p:cNvSpPr>
          <p:nvPr/>
        </p:nvSpPr>
        <p:spPr bwMode="auto">
          <a:xfrm>
            <a:off x="4114800" y="4267200"/>
            <a:ext cx="1676400" cy="381000"/>
          </a:xfrm>
          <a:prstGeom prst="line">
            <a:avLst/>
          </a:prstGeom>
          <a:noFill/>
          <a:ln w="38100" cap="rnd">
            <a:solidFill>
              <a:srgbClr val="FFCC00"/>
            </a:solidFill>
            <a:prstDash val="sysDot"/>
            <a:round/>
            <a:headEnd/>
            <a:tailEnd type="triangle" w="med" len="med"/>
          </a:ln>
          <a:effectLst/>
        </p:spPr>
        <p:txBody>
          <a:bodyPr wrap="square">
            <a:spAutoFit/>
          </a:bodyPr>
          <a:lstStyle/>
          <a:p>
            <a:endParaRPr lang="en-US"/>
          </a:p>
        </p:txBody>
      </p:sp>
      <p:sp>
        <p:nvSpPr>
          <p:cNvPr id="21" name="Text Box 13"/>
          <p:cNvSpPr txBox="1">
            <a:spLocks noChangeArrowheads="1"/>
          </p:cNvSpPr>
          <p:nvPr/>
        </p:nvSpPr>
        <p:spPr bwMode="auto">
          <a:xfrm>
            <a:off x="5791200" y="4495800"/>
            <a:ext cx="1770063" cy="304800"/>
          </a:xfrm>
          <a:prstGeom prst="rect">
            <a:avLst/>
          </a:prstGeom>
          <a:noFill/>
          <a:ln w="12700">
            <a:noFill/>
            <a:miter lim="800000"/>
            <a:headEnd/>
            <a:tailEnd/>
          </a:ln>
          <a:effectLst/>
        </p:spPr>
        <p:txBody>
          <a:bodyPr>
            <a:spAutoFit/>
          </a:bodyPr>
          <a:lstStyle/>
          <a:p>
            <a:r>
              <a:rPr lang="en-US" altLang="zh-CN" sz="1400" dirty="0">
                <a:solidFill>
                  <a:schemeClr val="hlink"/>
                </a:solidFill>
                <a:latin typeface="Lucida Sans Unicode" pitchFamily="34" charset="0"/>
              </a:rPr>
              <a:t>Negative network</a:t>
            </a:r>
            <a:endParaRPr lang="en-US" sz="1400" dirty="0">
              <a:solidFill>
                <a:schemeClr val="hlink"/>
              </a:solidFill>
              <a:latin typeface="Lucida Sans Unicode" pitchFamily="34" charset="0"/>
            </a:endParaRPr>
          </a:p>
        </p:txBody>
      </p:sp>
      <p:sp>
        <p:nvSpPr>
          <p:cNvPr id="22" name="Freeform 21"/>
          <p:cNvSpPr/>
          <p:nvPr/>
        </p:nvSpPr>
        <p:spPr bwMode="auto">
          <a:xfrm>
            <a:off x="2743200" y="3844159"/>
            <a:ext cx="1403131" cy="677917"/>
          </a:xfrm>
          <a:custGeom>
            <a:avLst/>
            <a:gdLst>
              <a:gd name="connsiteX0" fmla="*/ 0 w 1340069"/>
              <a:gd name="connsiteY0" fmla="*/ 362607 h 804041"/>
              <a:gd name="connsiteX1" fmla="*/ 78828 w 1340069"/>
              <a:gd name="connsiteY1" fmla="*/ 693683 h 804041"/>
              <a:gd name="connsiteX2" fmla="*/ 583324 w 1340069"/>
              <a:gd name="connsiteY2" fmla="*/ 804041 h 804041"/>
              <a:gd name="connsiteX3" fmla="*/ 1135117 w 1340069"/>
              <a:gd name="connsiteY3" fmla="*/ 677917 h 804041"/>
              <a:gd name="connsiteX4" fmla="*/ 1340069 w 1340069"/>
              <a:gd name="connsiteY4" fmla="*/ 299545 h 804041"/>
              <a:gd name="connsiteX5" fmla="*/ 1213945 w 1340069"/>
              <a:gd name="connsiteY5" fmla="*/ 63062 h 804041"/>
              <a:gd name="connsiteX6" fmla="*/ 835572 w 1340069"/>
              <a:gd name="connsiteY6" fmla="*/ 31531 h 804041"/>
              <a:gd name="connsiteX7" fmla="*/ 693683 w 1340069"/>
              <a:gd name="connsiteY7" fmla="*/ 0 h 804041"/>
              <a:gd name="connsiteX8" fmla="*/ 520262 w 1340069"/>
              <a:gd name="connsiteY8" fmla="*/ 236483 h 804041"/>
              <a:gd name="connsiteX9" fmla="*/ 346841 w 1340069"/>
              <a:gd name="connsiteY9" fmla="*/ 362607 h 804041"/>
              <a:gd name="connsiteX10" fmla="*/ 0 w 1340069"/>
              <a:gd name="connsiteY10" fmla="*/ 362607 h 804041"/>
              <a:gd name="connsiteX0" fmla="*/ 0 w 1340069"/>
              <a:gd name="connsiteY0" fmla="*/ 362607 h 693683"/>
              <a:gd name="connsiteX1" fmla="*/ 78828 w 1340069"/>
              <a:gd name="connsiteY1" fmla="*/ 693683 h 693683"/>
              <a:gd name="connsiteX2" fmla="*/ 622738 w 1340069"/>
              <a:gd name="connsiteY2" fmla="*/ 651641 h 693683"/>
              <a:gd name="connsiteX3" fmla="*/ 1135117 w 1340069"/>
              <a:gd name="connsiteY3" fmla="*/ 677917 h 693683"/>
              <a:gd name="connsiteX4" fmla="*/ 1340069 w 1340069"/>
              <a:gd name="connsiteY4" fmla="*/ 299545 h 693683"/>
              <a:gd name="connsiteX5" fmla="*/ 1213945 w 1340069"/>
              <a:gd name="connsiteY5" fmla="*/ 63062 h 693683"/>
              <a:gd name="connsiteX6" fmla="*/ 835572 w 1340069"/>
              <a:gd name="connsiteY6" fmla="*/ 31531 h 693683"/>
              <a:gd name="connsiteX7" fmla="*/ 693683 w 1340069"/>
              <a:gd name="connsiteY7" fmla="*/ 0 h 693683"/>
              <a:gd name="connsiteX8" fmla="*/ 520262 w 1340069"/>
              <a:gd name="connsiteY8" fmla="*/ 236483 h 693683"/>
              <a:gd name="connsiteX9" fmla="*/ 346841 w 1340069"/>
              <a:gd name="connsiteY9" fmla="*/ 362607 h 693683"/>
              <a:gd name="connsiteX10" fmla="*/ 0 w 1340069"/>
              <a:gd name="connsiteY10" fmla="*/ 362607 h 693683"/>
              <a:gd name="connsiteX0" fmla="*/ 139262 w 1479331"/>
              <a:gd name="connsiteY0" fmla="*/ 362607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139262 w 1479331"/>
              <a:gd name="connsiteY10" fmla="*/ 362607 h 677917"/>
              <a:gd name="connsiteX0" fmla="*/ 76200 w 1479331"/>
              <a:gd name="connsiteY0" fmla="*/ 270641 h 677917"/>
              <a:gd name="connsiteX1" fmla="*/ 0 w 1479331"/>
              <a:gd name="connsiteY1" fmla="*/ 499241 h 677917"/>
              <a:gd name="connsiteX2" fmla="*/ 762000 w 1479331"/>
              <a:gd name="connsiteY2" fmla="*/ 651641 h 677917"/>
              <a:gd name="connsiteX3" fmla="*/ 1274379 w 1479331"/>
              <a:gd name="connsiteY3" fmla="*/ 677917 h 677917"/>
              <a:gd name="connsiteX4" fmla="*/ 1479331 w 1479331"/>
              <a:gd name="connsiteY4" fmla="*/ 299545 h 677917"/>
              <a:gd name="connsiteX5" fmla="*/ 1353207 w 1479331"/>
              <a:gd name="connsiteY5" fmla="*/ 63062 h 677917"/>
              <a:gd name="connsiteX6" fmla="*/ 974834 w 1479331"/>
              <a:gd name="connsiteY6" fmla="*/ 31531 h 677917"/>
              <a:gd name="connsiteX7" fmla="*/ 832945 w 1479331"/>
              <a:gd name="connsiteY7" fmla="*/ 0 h 677917"/>
              <a:gd name="connsiteX8" fmla="*/ 659524 w 1479331"/>
              <a:gd name="connsiteY8" fmla="*/ 236483 h 677917"/>
              <a:gd name="connsiteX9" fmla="*/ 486103 w 1479331"/>
              <a:gd name="connsiteY9" fmla="*/ 362607 h 677917"/>
              <a:gd name="connsiteX10" fmla="*/ 76200 w 1479331"/>
              <a:gd name="connsiteY10" fmla="*/ 270641 h 677917"/>
              <a:gd name="connsiteX0" fmla="*/ 0 w 1403131"/>
              <a:gd name="connsiteY0" fmla="*/ 2706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270641 h 677917"/>
              <a:gd name="connsiteX0" fmla="*/ 0 w 1403131"/>
              <a:gd name="connsiteY0" fmla="*/ 346841 h 677917"/>
              <a:gd name="connsiteX1" fmla="*/ 0 w 1403131"/>
              <a:gd name="connsiteY1" fmla="*/ 499241 h 677917"/>
              <a:gd name="connsiteX2" fmla="*/ 685800 w 1403131"/>
              <a:gd name="connsiteY2" fmla="*/ 651641 h 677917"/>
              <a:gd name="connsiteX3" fmla="*/ 1198179 w 1403131"/>
              <a:gd name="connsiteY3" fmla="*/ 677917 h 677917"/>
              <a:gd name="connsiteX4" fmla="*/ 1403131 w 1403131"/>
              <a:gd name="connsiteY4" fmla="*/ 299545 h 677917"/>
              <a:gd name="connsiteX5" fmla="*/ 1277007 w 1403131"/>
              <a:gd name="connsiteY5" fmla="*/ 63062 h 677917"/>
              <a:gd name="connsiteX6" fmla="*/ 898634 w 1403131"/>
              <a:gd name="connsiteY6" fmla="*/ 31531 h 677917"/>
              <a:gd name="connsiteX7" fmla="*/ 756745 w 1403131"/>
              <a:gd name="connsiteY7" fmla="*/ 0 h 677917"/>
              <a:gd name="connsiteX8" fmla="*/ 583324 w 1403131"/>
              <a:gd name="connsiteY8" fmla="*/ 236483 h 677917"/>
              <a:gd name="connsiteX9" fmla="*/ 409903 w 1403131"/>
              <a:gd name="connsiteY9" fmla="*/ 362607 h 677917"/>
              <a:gd name="connsiteX10" fmla="*/ 0 w 1403131"/>
              <a:gd name="connsiteY10" fmla="*/ 346841 h 6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31" h="677917">
                <a:moveTo>
                  <a:pt x="0" y="346841"/>
                </a:moveTo>
                <a:lnTo>
                  <a:pt x="0" y="499241"/>
                </a:lnTo>
                <a:lnTo>
                  <a:pt x="685800" y="651641"/>
                </a:lnTo>
                <a:lnTo>
                  <a:pt x="1198179" y="677917"/>
                </a:lnTo>
                <a:lnTo>
                  <a:pt x="1403131" y="299545"/>
                </a:lnTo>
                <a:lnTo>
                  <a:pt x="1277007" y="63062"/>
                </a:lnTo>
                <a:lnTo>
                  <a:pt x="898634" y="31531"/>
                </a:lnTo>
                <a:lnTo>
                  <a:pt x="756745" y="0"/>
                </a:lnTo>
                <a:lnTo>
                  <a:pt x="583324" y="236483"/>
                </a:lnTo>
                <a:lnTo>
                  <a:pt x="409903" y="362607"/>
                </a:lnTo>
                <a:lnTo>
                  <a:pt x="0" y="346841"/>
                </a:lnTo>
                <a:close/>
              </a:path>
            </a:pathLst>
          </a:custGeom>
          <a:noFill/>
          <a:ln w="38100" cap="rnd" cmpd="sng" algn="ctr">
            <a:solidFill>
              <a:srgbClr val="FFC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TextBox 28"/>
          <p:cNvSpPr txBox="1"/>
          <p:nvPr/>
        </p:nvSpPr>
        <p:spPr>
          <a:xfrm>
            <a:off x="6400806" y="4953000"/>
            <a:ext cx="492443" cy="348813"/>
          </a:xfrm>
          <a:prstGeom prst="rect">
            <a:avLst/>
          </a:prstGeom>
          <a:noFill/>
        </p:spPr>
        <p:txBody>
          <a:bodyPr vert="eaVert" wrap="none" rtlCol="0">
            <a:spAutoFit/>
          </a:bodyPr>
          <a:lstStyle/>
          <a:p>
            <a:r>
              <a:rPr lang="en-US" dirty="0" smtClean="0">
                <a:solidFill>
                  <a:schemeClr val="accent6"/>
                </a:solidFill>
              </a:rPr>
              <a:t>…</a:t>
            </a:r>
            <a:endParaRPr lang="en-US" dirty="0">
              <a:solidFill>
                <a:schemeClr val="accent6"/>
              </a:solidFill>
            </a:endParaRPr>
          </a:p>
        </p:txBody>
      </p:sp>
      <p:sp>
        <p:nvSpPr>
          <p:cNvPr id="36" name="Rectangle 3"/>
          <p:cNvSpPr txBox="1">
            <a:spLocks noChangeArrowheads="1"/>
          </p:cNvSpPr>
          <p:nvPr/>
        </p:nvSpPr>
        <p:spPr bwMode="auto">
          <a:xfrm>
            <a:off x="457200" y="6096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General</a:t>
            </a:r>
            <a:r>
              <a:rPr kumimoji="0" lang="en-US" altLang="zh-CN" sz="2000" b="0" i="0" u="none" strike="noStrike" kern="0" cap="none" spc="0" normalizeH="0" noProof="0" dirty="0" smtClean="0">
                <a:ln>
                  <a:noFill/>
                </a:ln>
                <a:solidFill>
                  <a:schemeClr val="tx1"/>
                </a:solidFill>
                <a:effectLst/>
                <a:uLnTx/>
                <a:uFillTx/>
                <a:latin typeface="+mn-lt"/>
                <a:ea typeface="+mn-ea"/>
                <a:cs typeface="+mn-cs"/>
              </a:rPr>
              <a:t> detector</a:t>
            </a:r>
            <a:r>
              <a:rPr lang="en-US" altLang="zh-CN" kern="0" dirty="0" smtClean="0">
                <a:solidFill>
                  <a:schemeClr val="tx1"/>
                </a:solidFill>
                <a:latin typeface="+mn-lt"/>
                <a:ea typeface="+mn-ea"/>
              </a:rPr>
              <a:t>: concentration/configuration of interest points</a:t>
            </a: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lang="en-US" altLang="zh-CN" kern="0" dirty="0" smtClean="0">
                <a:solidFill>
                  <a:schemeClr val="tx1"/>
                </a:solidFill>
                <a:latin typeface="+mn-lt"/>
                <a:ea typeface="+mn-ea"/>
              </a:rPr>
              <a:t>bag-of-visual-words approach</a:t>
            </a:r>
            <a:endParaRPr kumimoji="0" lang="en-US" altLang="zh-CN" sz="2000" b="0" i="0" u="none" strike="noStrike" kern="0" cap="none" spc="0" normalizeH="0" noProof="0" dirty="0" smtClean="0">
              <a:ln>
                <a:noFill/>
              </a:ln>
              <a:solidFill>
                <a:schemeClr val="tx1"/>
              </a:solidFill>
              <a:effectLst/>
              <a:uLnTx/>
              <a:uFillTx/>
              <a:latin typeface="+mn-lt"/>
              <a:ea typeface="+mn-ea"/>
              <a:cs typeface="+mn-cs"/>
            </a:endParaRPr>
          </a:p>
        </p:txBody>
      </p:sp>
      <p:sp>
        <p:nvSpPr>
          <p:cNvPr id="25" name="Rectangle 3"/>
          <p:cNvSpPr txBox="1">
            <a:spLocks noChangeArrowheads="1"/>
          </p:cNvSpPr>
          <p:nvPr/>
        </p:nvSpPr>
        <p:spPr bwMode="auto">
          <a:xfrm>
            <a:off x="457200" y="5257800"/>
            <a:ext cx="8458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Clr>
                <a:schemeClr val="bg2"/>
              </a:buClr>
              <a:buSzPct val="65000"/>
              <a:buFont typeface="Wingdings" pitchFamily="2" charset="2"/>
              <a:buChar char="n"/>
              <a:defRPr/>
            </a:pPr>
            <a:r>
              <a:rPr lang="en-US" altLang="zh-CN" kern="0" noProof="0" dirty="0" err="1" smtClean="0">
                <a:solidFill>
                  <a:schemeClr val="tx1"/>
                </a:solidFill>
                <a:latin typeface="+mn-lt"/>
                <a:ea typeface="+mn-ea"/>
              </a:rPr>
              <a:t>Dermoscopic</a:t>
            </a:r>
            <a:r>
              <a:rPr lang="en-US" altLang="zh-CN" kern="0" noProof="0" dirty="0" smtClean="0">
                <a:solidFill>
                  <a:schemeClr val="tx1"/>
                </a:solidFill>
                <a:latin typeface="+mn-lt"/>
                <a:ea typeface="+mn-ea"/>
              </a:rPr>
              <a:t> features consist of low level image characteristics (ridges, blobs, streaks</a:t>
            </a:r>
            <a:r>
              <a:rPr lang="en-US" altLang="zh-CN" kern="0" noProof="0" dirty="0" smtClean="0">
                <a:solidFill>
                  <a:srgbClr val="000000"/>
                </a:solidFill>
                <a:latin typeface="Lucida Sans Unicode"/>
                <a:ea typeface="宋体"/>
              </a:rPr>
              <a:t>, </a:t>
            </a:r>
            <a:r>
              <a:rPr lang="en-US" altLang="zh-CN" kern="0" dirty="0" smtClean="0">
                <a:solidFill>
                  <a:srgbClr val="000000"/>
                </a:solidFill>
                <a:latin typeface="Lucida Sans Unicode"/>
                <a:ea typeface="宋体"/>
              </a:rPr>
              <a:t>pigmentation,…)</a:t>
            </a:r>
            <a:endParaRPr lang="en-US" altLang="zh-CN" kern="0" noProof="0" dirty="0" smtClean="0">
              <a:solidFill>
                <a:schemeClr val="tx1"/>
              </a:solidFill>
              <a:latin typeface="+mn-lt"/>
              <a:ea typeface="+mn-ea"/>
            </a:endParaRPr>
          </a:p>
          <a:p>
            <a:pPr marL="342900" lvl="0" indent="-342900" eaLnBrk="1" hangingPunct="1">
              <a:spcBef>
                <a:spcPct val="20000"/>
              </a:spcBef>
              <a:buClr>
                <a:schemeClr val="bg2"/>
              </a:buClr>
              <a:buSzPct val="65000"/>
              <a:buFont typeface="Wingdings" pitchFamily="2" charset="2"/>
              <a:buChar char="n"/>
              <a:defRPr/>
            </a:pPr>
            <a:r>
              <a:rPr lang="en-US" altLang="zh-CN" kern="0" dirty="0" smtClean="0">
                <a:solidFill>
                  <a:schemeClr val="tx1"/>
                </a:solidFill>
                <a:latin typeface="+mn-lt"/>
                <a:ea typeface="+mn-ea"/>
                <a:sym typeface="Wingdings" pitchFamily="2" charset="2"/>
              </a:rPr>
              <a:t> </a:t>
            </a:r>
            <a:r>
              <a:rPr lang="en-US" altLang="zh-CN" kern="0" dirty="0" smtClean="0">
                <a:solidFill>
                  <a:schemeClr val="tx1"/>
                </a:solidFill>
                <a:latin typeface="+mn-lt"/>
                <a:ea typeface="+mn-ea"/>
              </a:rPr>
              <a:t>interest points</a:t>
            </a:r>
          </a:p>
        </p:txBody>
      </p:sp>
      <p:sp>
        <p:nvSpPr>
          <p:cNvPr id="28" name="TextBox 27"/>
          <p:cNvSpPr txBox="1"/>
          <p:nvPr/>
        </p:nvSpPr>
        <p:spPr>
          <a:xfrm>
            <a:off x="7467600" y="1524000"/>
            <a:ext cx="1447800" cy="36576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Generalized detector</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53314" name="Picture 2" descr="C:\howardz\work\doc\presentation\2009.ISBI\image\histogram.jpg"/>
          <p:cNvPicPr>
            <a:picLocks noChangeAspect="1" noChangeArrowheads="1"/>
          </p:cNvPicPr>
          <p:nvPr/>
        </p:nvPicPr>
        <p:blipFill>
          <a:blip r:embed="rId4" cstate="screen"/>
          <a:srcRect/>
          <a:stretch>
            <a:fillRect/>
          </a:stretch>
        </p:blipFill>
        <p:spPr bwMode="auto">
          <a:xfrm>
            <a:off x="7696200" y="2385060"/>
            <a:ext cx="990600" cy="586740"/>
          </a:xfrm>
          <a:prstGeom prst="rect">
            <a:avLst/>
          </a:prstGeom>
          <a:noFill/>
        </p:spPr>
      </p:pic>
      <p:pic>
        <p:nvPicPr>
          <p:cNvPr id="30" name="Picture 2" descr="C:\howardz\work\doc\presentation\2009.ISBI\image\histogram.jpg"/>
          <p:cNvPicPr>
            <a:picLocks noChangeAspect="1" noChangeArrowheads="1"/>
          </p:cNvPicPr>
          <p:nvPr/>
        </p:nvPicPr>
        <p:blipFill>
          <a:blip r:embed="rId4" cstate="screen"/>
          <a:srcRect/>
          <a:stretch>
            <a:fillRect/>
          </a:stretch>
        </p:blipFill>
        <p:spPr bwMode="auto">
          <a:xfrm>
            <a:off x="7696200" y="3070860"/>
            <a:ext cx="990600" cy="586740"/>
          </a:xfrm>
          <a:prstGeom prst="rect">
            <a:avLst/>
          </a:prstGeom>
          <a:noFill/>
        </p:spPr>
      </p:pic>
      <p:pic>
        <p:nvPicPr>
          <p:cNvPr id="31" name="Picture 2" descr="C:\howardz\work\doc\presentation\2009.ISBI\image\histogram.jpg"/>
          <p:cNvPicPr>
            <a:picLocks noChangeAspect="1" noChangeArrowheads="1"/>
          </p:cNvPicPr>
          <p:nvPr/>
        </p:nvPicPr>
        <p:blipFill>
          <a:blip r:embed="rId4" cstate="screen"/>
          <a:srcRect/>
          <a:stretch>
            <a:fillRect/>
          </a:stretch>
        </p:blipFill>
        <p:spPr bwMode="auto">
          <a:xfrm>
            <a:off x="7696200" y="3733800"/>
            <a:ext cx="990600" cy="586740"/>
          </a:xfrm>
          <a:prstGeom prst="rect">
            <a:avLst/>
          </a:prstGeom>
          <a:noFill/>
        </p:spPr>
      </p:pic>
      <p:pic>
        <p:nvPicPr>
          <p:cNvPr id="32" name="Picture 2" descr="C:\howardz\work\doc\presentation\2009.ISBI\image\histogram.jpg"/>
          <p:cNvPicPr>
            <a:picLocks noChangeAspect="1" noChangeArrowheads="1"/>
          </p:cNvPicPr>
          <p:nvPr/>
        </p:nvPicPr>
        <p:blipFill>
          <a:blip r:embed="rId4" cstate="screen"/>
          <a:srcRect/>
          <a:stretch>
            <a:fillRect/>
          </a:stretch>
        </p:blipFill>
        <p:spPr bwMode="auto">
          <a:xfrm>
            <a:off x="7696200" y="4366260"/>
            <a:ext cx="990600" cy="586740"/>
          </a:xfrm>
          <a:prstGeom prst="rect">
            <a:avLst/>
          </a:prstGeom>
          <a:noFill/>
        </p:spPr>
      </p:pic>
      <p:sp>
        <p:nvSpPr>
          <p:cNvPr id="33" name="Rectangle 32"/>
          <p:cNvSpPr/>
          <p:nvPr/>
        </p:nvSpPr>
        <p:spPr bwMode="auto">
          <a:xfrm>
            <a:off x="8153400" y="3200400"/>
            <a:ext cx="152400" cy="304800"/>
          </a:xfrm>
          <a:prstGeom prst="rect">
            <a:avLst/>
          </a:prstGeom>
          <a:solidFill>
            <a:schemeClr val="bg1"/>
          </a:solidFill>
          <a:ln w="127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4" name="Rectangle 33"/>
          <p:cNvSpPr/>
          <p:nvPr/>
        </p:nvSpPr>
        <p:spPr bwMode="auto">
          <a:xfrm>
            <a:off x="7848600" y="3886200"/>
            <a:ext cx="609600" cy="304800"/>
          </a:xfrm>
          <a:prstGeom prst="rect">
            <a:avLst/>
          </a:prstGeom>
          <a:solidFill>
            <a:schemeClr val="bg1"/>
          </a:solidFill>
          <a:ln w="127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5" name="Rectangle 34"/>
          <p:cNvSpPr/>
          <p:nvPr/>
        </p:nvSpPr>
        <p:spPr bwMode="auto">
          <a:xfrm>
            <a:off x="8305800" y="4495800"/>
            <a:ext cx="228600" cy="400110"/>
          </a:xfrm>
          <a:prstGeom prst="rect">
            <a:avLst/>
          </a:prstGeom>
          <a:solidFill>
            <a:schemeClr val="bg1"/>
          </a:solidFill>
          <a:ln w="127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61D3B52-7E66-4B68-B982-8C5FF6D476E7}" type="slidenum">
              <a:rPr lang="en-US" altLang="zh-CN"/>
              <a:pPr/>
              <a:t>22</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595970" name="Rectangle 2"/>
          <p:cNvSpPr>
            <a:spLocks noGrp="1" noChangeArrowheads="1"/>
          </p:cNvSpPr>
          <p:nvPr>
            <p:ph type="title"/>
          </p:nvPr>
        </p:nvSpPr>
        <p:spPr>
          <a:ln/>
        </p:spPr>
        <p:txBody>
          <a:bodyPr/>
          <a:lstStyle/>
          <a:p>
            <a:r>
              <a:rPr lang="en-US" altLang="zh-CN" dirty="0" err="1"/>
              <a:t>Dermoscopic</a:t>
            </a:r>
            <a:r>
              <a:rPr lang="en-US" altLang="zh-CN" dirty="0"/>
              <a:t> </a:t>
            </a:r>
            <a:r>
              <a:rPr lang="en-US" altLang="zh-CN" dirty="0" smtClean="0"/>
              <a:t>Interest Point (DIP)</a:t>
            </a:r>
            <a:endParaRPr lang="en-US" altLang="zh-CN" dirty="0"/>
          </a:p>
        </p:txBody>
      </p:sp>
      <p:sp>
        <p:nvSpPr>
          <p:cNvPr id="595971" name="Rectangle 3"/>
          <p:cNvSpPr>
            <a:spLocks noChangeArrowheads="1"/>
          </p:cNvSpPr>
          <p:nvPr/>
        </p:nvSpPr>
        <p:spPr bwMode="auto">
          <a:xfrm>
            <a:off x="457200" y="609600"/>
            <a:ext cx="8229600" cy="57912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65000"/>
              <a:buFont typeface="Wingdings" pitchFamily="2" charset="2"/>
              <a:buChar char="n"/>
            </a:pPr>
            <a:r>
              <a:rPr lang="en-US" altLang="zh-CN" dirty="0" smtClean="0">
                <a:solidFill>
                  <a:schemeClr val="tx1"/>
                </a:solidFill>
                <a:latin typeface="Lucida Sans Unicode" pitchFamily="34" charset="0"/>
              </a:rPr>
              <a:t>Inspired by general interest point detector and descriptors </a:t>
            </a:r>
            <a:r>
              <a:rPr lang="en-US" altLang="zh-CN" sz="1800" dirty="0" smtClean="0">
                <a:solidFill>
                  <a:schemeClr val="tx1"/>
                </a:solidFill>
                <a:latin typeface="Lucida Sans Unicode" pitchFamily="34" charset="0"/>
              </a:rPr>
              <a:t>(SIFT &amp; SURF) </a:t>
            </a:r>
          </a:p>
          <a:p>
            <a:pPr marL="342900" indent="-342900" eaLnBrk="1" hangingPunct="1">
              <a:spcBef>
                <a:spcPct val="20000"/>
              </a:spcBef>
              <a:buClr>
                <a:schemeClr val="bg2"/>
              </a:buClr>
              <a:buSzPct val="65000"/>
              <a:buFont typeface="Wingdings" pitchFamily="2" charset="2"/>
              <a:buChar char="n"/>
            </a:pPr>
            <a:r>
              <a:rPr lang="en-US" altLang="zh-CN" b="1" dirty="0" smtClean="0">
                <a:solidFill>
                  <a:schemeClr val="tx1"/>
                </a:solidFill>
                <a:latin typeface="Lucida Sans Unicode" pitchFamily="34" charset="0"/>
              </a:rPr>
              <a:t>We propose </a:t>
            </a:r>
            <a:r>
              <a:rPr lang="en-US" altLang="zh-CN" b="1" dirty="0" err="1" smtClean="0">
                <a:solidFill>
                  <a:schemeClr val="tx1"/>
                </a:solidFill>
                <a:latin typeface="Lucida Sans Unicode" pitchFamily="34" charset="0"/>
              </a:rPr>
              <a:t>Dermoscopic</a:t>
            </a:r>
            <a:r>
              <a:rPr lang="en-US" altLang="zh-CN" b="1" dirty="0" smtClean="0">
                <a:solidFill>
                  <a:schemeClr val="tx1"/>
                </a:solidFill>
                <a:latin typeface="Lucida Sans Unicode" pitchFamily="34" charset="0"/>
              </a:rPr>
              <a:t> Interest Point (DIP)</a:t>
            </a:r>
            <a:endParaRPr lang="en-US" altLang="zh-CN" b="1" dirty="0">
              <a:solidFill>
                <a:schemeClr val="tx1"/>
              </a:solidFill>
              <a:latin typeface="Lucida Sans Unicode" pitchFamily="34" charset="0"/>
            </a:endParaRP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detector - to extract these low level building blocks</a:t>
            </a: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descriptor – for constructing a general visual vocabulary for </a:t>
            </a:r>
            <a:r>
              <a:rPr lang="en-US" altLang="zh-CN" sz="1800" dirty="0" err="1">
                <a:solidFill>
                  <a:schemeClr val="tx1"/>
                </a:solidFill>
                <a:latin typeface="Lucida Sans Unicode" pitchFamily="34" charset="0"/>
              </a:rPr>
              <a:t>dermoscopic</a:t>
            </a:r>
            <a:r>
              <a:rPr lang="en-US" altLang="zh-CN" sz="1800" dirty="0">
                <a:solidFill>
                  <a:schemeClr val="tx1"/>
                </a:solidFill>
                <a:latin typeface="Lucida Sans Unicode" pitchFamily="34" charset="0"/>
              </a:rPr>
              <a:t> </a:t>
            </a:r>
            <a:r>
              <a:rPr lang="en-US" altLang="zh-CN" sz="1800" dirty="0" smtClean="0">
                <a:solidFill>
                  <a:schemeClr val="tx1"/>
                </a:solidFill>
                <a:latin typeface="Lucida Sans Unicode" pitchFamily="34" charset="0"/>
              </a:rPr>
              <a:t>features</a:t>
            </a:r>
          </a:p>
        </p:txBody>
      </p:sp>
      <p:pic>
        <p:nvPicPr>
          <p:cNvPr id="654338" name="Picture 2" descr="C:\howardz\work\project\howdie\data\images\output\0000238_result.jpg"/>
          <p:cNvPicPr>
            <a:picLocks noChangeAspect="1" noChangeArrowheads="1"/>
          </p:cNvPicPr>
          <p:nvPr/>
        </p:nvPicPr>
        <p:blipFill>
          <a:blip r:embed="rId3" cstate="screen"/>
          <a:srcRect/>
          <a:stretch>
            <a:fillRect/>
          </a:stretch>
        </p:blipFill>
        <p:spPr bwMode="auto">
          <a:xfrm>
            <a:off x="3419856" y="2743200"/>
            <a:ext cx="5349240" cy="3429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61D3B52-7E66-4B68-B982-8C5FF6D476E7}" type="slidenum">
              <a:rPr lang="en-US" altLang="zh-CN"/>
              <a:pPr/>
              <a:t>23</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595970" name="Rectangle 2"/>
          <p:cNvSpPr>
            <a:spLocks noGrp="1" noChangeArrowheads="1"/>
          </p:cNvSpPr>
          <p:nvPr>
            <p:ph type="title"/>
          </p:nvPr>
        </p:nvSpPr>
        <p:spPr>
          <a:ln/>
        </p:spPr>
        <p:txBody>
          <a:bodyPr/>
          <a:lstStyle/>
          <a:p>
            <a:r>
              <a:rPr lang="en-US" altLang="zh-CN" dirty="0" err="1"/>
              <a:t>Dermoscopic</a:t>
            </a:r>
            <a:r>
              <a:rPr lang="en-US" altLang="zh-CN" dirty="0"/>
              <a:t> </a:t>
            </a:r>
            <a:r>
              <a:rPr lang="en-US" altLang="zh-CN" dirty="0" smtClean="0"/>
              <a:t>Interest Point (DIP)</a:t>
            </a:r>
            <a:endParaRPr lang="en-US" altLang="zh-CN" dirty="0"/>
          </a:p>
        </p:txBody>
      </p:sp>
      <p:sp>
        <p:nvSpPr>
          <p:cNvPr id="595971" name="Rectangle 3"/>
          <p:cNvSpPr>
            <a:spLocks noChangeArrowheads="1"/>
          </p:cNvSpPr>
          <p:nvPr/>
        </p:nvSpPr>
        <p:spPr bwMode="auto">
          <a:xfrm>
            <a:off x="457200" y="609600"/>
            <a:ext cx="8229600" cy="57912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65000"/>
              <a:buFont typeface="Wingdings" pitchFamily="2" charset="2"/>
              <a:buChar char="n"/>
            </a:pPr>
            <a:r>
              <a:rPr lang="en-US" altLang="zh-CN" dirty="0" smtClean="0">
                <a:solidFill>
                  <a:schemeClr val="tx1"/>
                </a:solidFill>
                <a:latin typeface="Lucida Sans Unicode" pitchFamily="34" charset="0"/>
              </a:rPr>
              <a:t>Compared to the general interest point detector and descriptors </a:t>
            </a:r>
            <a:r>
              <a:rPr lang="en-US" altLang="zh-CN" sz="1800" dirty="0" smtClean="0">
                <a:solidFill>
                  <a:schemeClr val="tx1"/>
                </a:solidFill>
                <a:latin typeface="Lucida Sans Unicode" pitchFamily="34" charset="0"/>
              </a:rPr>
              <a:t>(SIFT &amp; SURF) </a:t>
            </a:r>
          </a:p>
          <a:p>
            <a:pPr marL="342900" indent="-342900" eaLnBrk="1" hangingPunct="1">
              <a:spcBef>
                <a:spcPct val="20000"/>
              </a:spcBef>
              <a:buClr>
                <a:schemeClr val="bg2"/>
              </a:buClr>
              <a:buSzPct val="65000"/>
              <a:buFont typeface="Wingdings" pitchFamily="2" charset="2"/>
              <a:buChar char="n"/>
            </a:pPr>
            <a:r>
              <a:rPr lang="en-US" altLang="zh-CN" b="1" dirty="0" smtClean="0">
                <a:solidFill>
                  <a:schemeClr val="tx1"/>
                </a:solidFill>
                <a:latin typeface="Lucida Sans Unicode" pitchFamily="34" charset="0"/>
              </a:rPr>
              <a:t>Same key </a:t>
            </a:r>
            <a:r>
              <a:rPr lang="en-US" altLang="zh-CN" b="1" dirty="0">
                <a:solidFill>
                  <a:schemeClr val="tx1"/>
                </a:solidFill>
                <a:latin typeface="Lucida Sans Unicode" pitchFamily="34" charset="0"/>
              </a:rPr>
              <a:t>issues</a:t>
            </a: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Repeatable</a:t>
            </a: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Distinctive</a:t>
            </a: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Robust to </a:t>
            </a:r>
            <a:r>
              <a:rPr lang="en-US" altLang="zh-CN" sz="1800" dirty="0" smtClean="0">
                <a:solidFill>
                  <a:schemeClr val="tx1"/>
                </a:solidFill>
                <a:latin typeface="Lucida Sans Unicode" pitchFamily="34" charset="0"/>
              </a:rPr>
              <a:t>noise</a:t>
            </a:r>
            <a:r>
              <a:rPr lang="en-US" altLang="zh-CN" sz="1800" dirty="0">
                <a:solidFill>
                  <a:schemeClr val="tx1"/>
                </a:solidFill>
                <a:latin typeface="Lucida Sans Unicode" pitchFamily="34" charset="0"/>
              </a:rPr>
              <a:t> </a:t>
            </a:r>
            <a:r>
              <a:rPr lang="en-US" altLang="zh-CN" sz="1800" dirty="0" smtClean="0">
                <a:solidFill>
                  <a:schemeClr val="tx1"/>
                </a:solidFill>
                <a:latin typeface="Lucida Sans Unicode" pitchFamily="34" charset="0"/>
              </a:rPr>
              <a:t>and deformation (geometric and photometric)</a:t>
            </a:r>
            <a:endParaRPr lang="en-US" altLang="zh-CN" sz="1800" dirty="0">
              <a:solidFill>
                <a:schemeClr val="tx1"/>
              </a:solidFill>
              <a:latin typeface="Lucida Sans Unicode" pitchFamily="34" charset="0"/>
            </a:endParaRPr>
          </a:p>
          <a:p>
            <a:pPr marL="342900" indent="-342900" eaLnBrk="1" hangingPunct="1">
              <a:spcBef>
                <a:spcPct val="20000"/>
              </a:spcBef>
              <a:buClr>
                <a:schemeClr val="bg2"/>
              </a:buClr>
              <a:buSzPct val="65000"/>
              <a:buFont typeface="Wingdings" pitchFamily="2" charset="2"/>
              <a:buChar char="n"/>
            </a:pPr>
            <a:r>
              <a:rPr lang="en-US" altLang="zh-CN" b="1" dirty="0" smtClean="0">
                <a:solidFill>
                  <a:schemeClr val="tx1"/>
                </a:solidFill>
                <a:latin typeface="Lucida Sans Unicode" pitchFamily="34" charset="0"/>
              </a:rPr>
              <a:t>Similar to SIFT &amp; SURF</a:t>
            </a:r>
          </a:p>
          <a:p>
            <a:pPr marL="742950" lvl="1" indent="-285750" eaLnBrk="1" hangingPunct="1">
              <a:spcBef>
                <a:spcPct val="20000"/>
              </a:spcBef>
              <a:buClr>
                <a:schemeClr val="accent2"/>
              </a:buClr>
              <a:buSzPct val="60000"/>
              <a:buFont typeface="Wingdings" pitchFamily="2" charset="2"/>
              <a:buChar char="¨"/>
            </a:pPr>
            <a:r>
              <a:rPr lang="en-US" altLang="zh-CN" sz="1800" dirty="0" smtClean="0">
                <a:solidFill>
                  <a:schemeClr val="tx1"/>
                </a:solidFill>
                <a:latin typeface="Lucida Sans Unicode" pitchFamily="34" charset="0"/>
              </a:rPr>
              <a:t>Corners and blobs</a:t>
            </a:r>
          </a:p>
          <a:p>
            <a:pPr marL="742950" lvl="1" indent="-285750" eaLnBrk="1" hangingPunct="1">
              <a:spcBef>
                <a:spcPct val="20000"/>
              </a:spcBef>
              <a:buClr>
                <a:schemeClr val="accent2"/>
              </a:buClr>
              <a:buSzPct val="60000"/>
              <a:buFont typeface="Wingdings" pitchFamily="2" charset="2"/>
              <a:buChar char="¨"/>
            </a:pPr>
            <a:r>
              <a:rPr lang="en-US" altLang="zh-CN" sz="1800" dirty="0" smtClean="0">
                <a:solidFill>
                  <a:schemeClr val="tx1"/>
                </a:solidFill>
                <a:latin typeface="Lucida Sans Unicode" pitchFamily="34" charset="0"/>
              </a:rPr>
              <a:t>Scale and rotation invariant</a:t>
            </a:r>
          </a:p>
          <a:p>
            <a:pPr marL="342900" indent="-342900" eaLnBrk="1" hangingPunct="1">
              <a:spcBef>
                <a:spcPct val="20000"/>
              </a:spcBef>
              <a:buClr>
                <a:schemeClr val="bg2"/>
              </a:buClr>
              <a:buSzPct val="65000"/>
              <a:buFont typeface="Wingdings" pitchFamily="2" charset="2"/>
              <a:buChar char="n"/>
            </a:pPr>
            <a:r>
              <a:rPr lang="en-US" altLang="zh-CN" b="1" dirty="0" smtClean="0">
                <a:solidFill>
                  <a:schemeClr val="tx1"/>
                </a:solidFill>
                <a:latin typeface="Lucida Sans Unicode" pitchFamily="34" charset="0"/>
              </a:rPr>
              <a:t>In addition</a:t>
            </a:r>
            <a:endParaRPr lang="en-US" altLang="zh-CN" b="1" dirty="0">
              <a:solidFill>
                <a:schemeClr val="tx1"/>
              </a:solidFill>
              <a:latin typeface="Lucida Sans Unicode" pitchFamily="34" charset="0"/>
            </a:endParaRPr>
          </a:p>
          <a:p>
            <a:pPr marL="742950" lvl="1" indent="-285750" eaLnBrk="1" hangingPunct="1">
              <a:spcBef>
                <a:spcPct val="20000"/>
              </a:spcBef>
              <a:buClr>
                <a:schemeClr val="accent2"/>
              </a:buClr>
              <a:buSzPct val="60000"/>
              <a:buFont typeface="Wingdings" pitchFamily="2" charset="2"/>
              <a:buChar char="¨"/>
            </a:pPr>
            <a:r>
              <a:rPr lang="en-US" altLang="zh-CN" sz="1800" dirty="0" smtClean="0">
                <a:solidFill>
                  <a:schemeClr val="tx1"/>
                </a:solidFill>
                <a:latin typeface="Lucida Sans Unicode" pitchFamily="34" charset="0"/>
              </a:rPr>
              <a:t>Curvilinear </a:t>
            </a:r>
            <a:r>
              <a:rPr lang="en-US" altLang="zh-CN" sz="1800" dirty="0">
                <a:solidFill>
                  <a:schemeClr val="tx1"/>
                </a:solidFill>
                <a:latin typeface="Lucida Sans Unicode" pitchFamily="34" charset="0"/>
              </a:rPr>
              <a:t>features (</a:t>
            </a:r>
            <a:r>
              <a:rPr lang="en-US" altLang="zh-CN" sz="1800" dirty="0" err="1">
                <a:solidFill>
                  <a:schemeClr val="tx1"/>
                </a:solidFill>
                <a:latin typeface="Lucida Sans Unicode" pitchFamily="34" charset="0"/>
              </a:rPr>
              <a:t>fibrillar</a:t>
            </a:r>
            <a:r>
              <a:rPr lang="en-US" altLang="zh-CN" sz="1800" dirty="0">
                <a:solidFill>
                  <a:schemeClr val="tx1"/>
                </a:solidFill>
                <a:latin typeface="Lucida Sans Unicode" pitchFamily="34" charset="0"/>
              </a:rPr>
              <a:t> pattern and radial streaming)</a:t>
            </a:r>
          </a:p>
          <a:p>
            <a:pPr marL="742950" lvl="1" indent="-285750" eaLnBrk="1" hangingPunct="1">
              <a:spcBef>
                <a:spcPct val="20000"/>
              </a:spcBef>
              <a:buClr>
                <a:schemeClr val="accent2"/>
              </a:buClr>
              <a:buSzPct val="60000"/>
              <a:buFont typeface="Wingdings" pitchFamily="2" charset="2"/>
              <a:buChar char="¨"/>
            </a:pPr>
            <a:r>
              <a:rPr lang="en-US" altLang="zh-CN" sz="1800" dirty="0">
                <a:solidFill>
                  <a:schemeClr val="tx1"/>
                </a:solidFill>
                <a:latin typeface="Lucida Sans Unicode" pitchFamily="34" charset="0"/>
              </a:rPr>
              <a:t>Color component</a:t>
            </a:r>
          </a:p>
          <a:p>
            <a:pPr marL="342900" indent="-342900" eaLnBrk="1" hangingPunct="1">
              <a:spcBef>
                <a:spcPct val="20000"/>
              </a:spcBef>
              <a:buClr>
                <a:schemeClr val="bg2"/>
              </a:buClr>
              <a:buSzPct val="65000"/>
              <a:buFont typeface="Wingdings" pitchFamily="2" charset="2"/>
              <a:buChar char="n"/>
            </a:pPr>
            <a:endParaRPr lang="en-US" altLang="zh-CN" sz="1800" dirty="0">
              <a:solidFill>
                <a:schemeClr val="tx1"/>
              </a:solidFill>
              <a:latin typeface="Lucida Sans Unicode"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24</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p>
        </p:txBody>
      </p:sp>
      <p:sp>
        <p:nvSpPr>
          <p:cNvPr id="10" name="TextBox 9"/>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11" name="Picture 3"/>
          <p:cNvPicPr>
            <a:picLocks noChangeAspect="1" noChangeArrowheads="1"/>
          </p:cNvPicPr>
          <p:nvPr/>
        </p:nvPicPr>
        <p:blipFill>
          <a:blip r:embed="rId3" cstate="screen"/>
          <a:srcRect/>
          <a:stretch>
            <a:fillRect/>
          </a:stretch>
        </p:blipFill>
        <p:spPr bwMode="auto">
          <a:xfrm>
            <a:off x="1295400" y="1447800"/>
            <a:ext cx="5453063" cy="114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25</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r>
              <a:rPr lang="en-US" altLang="zh-CN" dirty="0" smtClean="0"/>
              <a: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r>
              <a:rPr lang="en-US" altLang="zh-CN" dirty="0" smtClean="0"/>
              <a:t>Box filter approximation to replace Gaussian derivatives</a:t>
            </a:r>
          </a:p>
          <a:p>
            <a:pPr lvl="1"/>
            <a:r>
              <a:rPr lang="en-US" altLang="zh-CN" dirty="0" smtClean="0"/>
              <a:t>Fast using Integral image</a:t>
            </a:r>
          </a:p>
        </p:txBody>
      </p:sp>
      <p:sp>
        <p:nvSpPr>
          <p:cNvPr id="9" name="TextBox 8"/>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10" name="Picture 6"/>
          <p:cNvPicPr>
            <a:picLocks noChangeAspect="1" noChangeArrowheads="1"/>
          </p:cNvPicPr>
          <p:nvPr/>
        </p:nvPicPr>
        <p:blipFill>
          <a:blip r:embed="rId3" cstate="screen"/>
          <a:srcRect/>
          <a:stretch>
            <a:fillRect/>
          </a:stretch>
        </p:blipFill>
        <p:spPr bwMode="auto">
          <a:xfrm>
            <a:off x="1371600" y="3810000"/>
            <a:ext cx="6188075" cy="1692275"/>
          </a:xfrm>
          <a:prstGeom prst="rect">
            <a:avLst/>
          </a:prstGeom>
          <a:noFill/>
          <a:ln w="12700">
            <a:noFill/>
            <a:miter lim="800000"/>
            <a:headEnd/>
            <a:tailEnd/>
          </a:ln>
          <a:effectLst/>
        </p:spPr>
      </p:pic>
      <p:pic>
        <p:nvPicPr>
          <p:cNvPr id="656387" name="Picture 3"/>
          <p:cNvPicPr>
            <a:picLocks noChangeAspect="1" noChangeArrowheads="1"/>
          </p:cNvPicPr>
          <p:nvPr/>
        </p:nvPicPr>
        <p:blipFill>
          <a:blip r:embed="rId4" cstate="screen"/>
          <a:srcRect/>
          <a:stretch>
            <a:fillRect/>
          </a:stretch>
        </p:blipFill>
        <p:spPr bwMode="auto">
          <a:xfrm>
            <a:off x="1295400" y="1447800"/>
            <a:ext cx="5453063" cy="114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26</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r>
              <a:rPr lang="en-US" altLang="zh-CN" dirty="0" smtClean="0"/>
              <a: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r>
              <a:rPr lang="en-US" altLang="zh-CN" sz="2400" b="1" dirty="0" smtClean="0"/>
              <a:t>Curvilinear structures</a:t>
            </a:r>
          </a:p>
          <a:p>
            <a:pPr lvl="1"/>
            <a:r>
              <a:rPr lang="en-US" altLang="zh-CN" dirty="0" smtClean="0"/>
              <a:t>Curvilinear detector [Steger, 1996]</a:t>
            </a:r>
          </a:p>
        </p:txBody>
      </p:sp>
      <p:sp>
        <p:nvSpPr>
          <p:cNvPr id="9" name="TextBox 8"/>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656387" name="Picture 3"/>
          <p:cNvPicPr>
            <a:picLocks noChangeAspect="1" noChangeArrowheads="1"/>
          </p:cNvPicPr>
          <p:nvPr/>
        </p:nvPicPr>
        <p:blipFill>
          <a:blip r:embed="rId3" cstate="screen"/>
          <a:srcRect/>
          <a:stretch>
            <a:fillRect/>
          </a:stretch>
        </p:blipFill>
        <p:spPr bwMode="auto">
          <a:xfrm>
            <a:off x="1295400" y="1447800"/>
            <a:ext cx="5453063" cy="114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27</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r>
              <a:rPr lang="en-US" altLang="zh-CN" dirty="0" smtClean="0"/>
              <a: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r>
              <a:rPr lang="en-US" altLang="zh-CN" sz="2400" b="1" dirty="0" smtClean="0"/>
              <a:t>Curvilinear structures</a:t>
            </a:r>
          </a:p>
          <a:p>
            <a:pPr lvl="1"/>
            <a:r>
              <a:rPr lang="en-US" altLang="zh-CN" dirty="0" smtClean="0"/>
              <a:t>Curvilinear detector [Steger, 1996]</a:t>
            </a:r>
          </a:p>
        </p:txBody>
      </p:sp>
      <p:sp>
        <p:nvSpPr>
          <p:cNvPr id="9" name="TextBox 8"/>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656387" name="Picture 3"/>
          <p:cNvPicPr>
            <a:picLocks noChangeAspect="1" noChangeArrowheads="1"/>
          </p:cNvPicPr>
          <p:nvPr/>
        </p:nvPicPr>
        <p:blipFill>
          <a:blip r:embed="rId3" cstate="screen"/>
          <a:srcRect/>
          <a:stretch>
            <a:fillRect/>
          </a:stretch>
        </p:blipFill>
        <p:spPr bwMode="auto">
          <a:xfrm>
            <a:off x="1295400" y="1447800"/>
            <a:ext cx="5453063" cy="1142386"/>
          </a:xfrm>
          <a:prstGeom prst="rect">
            <a:avLst/>
          </a:prstGeom>
          <a:noFill/>
          <a:ln w="9525">
            <a:noFill/>
            <a:miter lim="800000"/>
            <a:headEnd/>
            <a:tailEnd/>
          </a:ln>
        </p:spPr>
      </p:pic>
      <p:pic>
        <p:nvPicPr>
          <p:cNvPr id="11" name="Picture 3" descr="C:\howardz\work\doc\presentation\2009.ISBI\image\line_point.jpg"/>
          <p:cNvPicPr>
            <a:picLocks noChangeAspect="1" noChangeArrowheads="1"/>
          </p:cNvPicPr>
          <p:nvPr/>
        </p:nvPicPr>
        <p:blipFill>
          <a:blip r:embed="rId4" cstate="screen"/>
          <a:srcRect/>
          <a:stretch>
            <a:fillRect/>
          </a:stretch>
        </p:blipFill>
        <p:spPr bwMode="auto">
          <a:xfrm>
            <a:off x="5623168" y="3276600"/>
            <a:ext cx="3063632" cy="2133600"/>
          </a:xfrm>
          <a:prstGeom prst="rect">
            <a:avLst/>
          </a:prstGeom>
          <a:noFill/>
          <a:ln>
            <a:solidFill>
              <a:schemeClr val="accent6"/>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28</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r>
              <a:rPr lang="en-US" altLang="zh-CN" dirty="0" smtClean="0"/>
              <a: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r>
              <a:rPr lang="en-US" altLang="zh-CN" sz="2400" b="1" dirty="0" smtClean="0"/>
              <a:t>Curvilinear structures</a:t>
            </a:r>
          </a:p>
          <a:p>
            <a:pPr lvl="1"/>
            <a:r>
              <a:rPr lang="en-US" altLang="zh-CN" dirty="0" smtClean="0"/>
              <a:t>Curvilinear detector [Steger, 1996]</a:t>
            </a:r>
          </a:p>
        </p:txBody>
      </p:sp>
      <p:sp>
        <p:nvSpPr>
          <p:cNvPr id="9" name="TextBox 8"/>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656387" name="Picture 3"/>
          <p:cNvPicPr>
            <a:picLocks noChangeAspect="1" noChangeArrowheads="1"/>
          </p:cNvPicPr>
          <p:nvPr/>
        </p:nvPicPr>
        <p:blipFill>
          <a:blip r:embed="rId3" cstate="screen"/>
          <a:srcRect/>
          <a:stretch>
            <a:fillRect/>
          </a:stretch>
        </p:blipFill>
        <p:spPr bwMode="auto">
          <a:xfrm>
            <a:off x="1295400" y="1447800"/>
            <a:ext cx="5453063" cy="1142386"/>
          </a:xfrm>
          <a:prstGeom prst="rect">
            <a:avLst/>
          </a:prstGeom>
          <a:noFill/>
          <a:ln w="9525">
            <a:noFill/>
            <a:miter lim="800000"/>
            <a:headEnd/>
            <a:tailEnd/>
          </a:ln>
        </p:spPr>
      </p:pic>
      <p:pic>
        <p:nvPicPr>
          <p:cNvPr id="10" name="Picture 4" descr="eqn_01"/>
          <p:cNvPicPr>
            <a:picLocks noChangeAspect="1" noChangeArrowheads="1"/>
          </p:cNvPicPr>
          <p:nvPr/>
        </p:nvPicPr>
        <p:blipFill>
          <a:blip r:embed="rId4" cstate="screen"/>
          <a:srcRect/>
          <a:stretch>
            <a:fillRect/>
          </a:stretch>
        </p:blipFill>
        <p:spPr bwMode="auto">
          <a:xfrm>
            <a:off x="1295400" y="4419600"/>
            <a:ext cx="3810000" cy="372140"/>
          </a:xfrm>
          <a:prstGeom prst="rect">
            <a:avLst/>
          </a:prstGeom>
          <a:noFill/>
        </p:spPr>
      </p:pic>
      <p:pic>
        <p:nvPicPr>
          <p:cNvPr id="13" name="Picture 3" descr="C:\howardz\work\doc\presentation\2009.ISBI\image\line_point.jpg"/>
          <p:cNvPicPr>
            <a:picLocks noChangeAspect="1" noChangeArrowheads="1"/>
          </p:cNvPicPr>
          <p:nvPr/>
        </p:nvPicPr>
        <p:blipFill>
          <a:blip r:embed="rId5" cstate="screen"/>
          <a:srcRect/>
          <a:stretch>
            <a:fillRect/>
          </a:stretch>
        </p:blipFill>
        <p:spPr bwMode="auto">
          <a:xfrm>
            <a:off x="5623168" y="3276600"/>
            <a:ext cx="3063632" cy="2133600"/>
          </a:xfrm>
          <a:prstGeom prst="rect">
            <a:avLst/>
          </a:prstGeom>
          <a:noFill/>
          <a:ln>
            <a:solidFill>
              <a:schemeClr val="accent6"/>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A07613B-3A1E-4797-BC39-FD753BD332B8}" type="slidenum">
              <a:rPr lang="en-US" altLang="zh-CN"/>
              <a:pPr/>
              <a:t>29</a:t>
            </a:fld>
            <a:endParaRPr lang="en-US" altLang="zh-CN"/>
          </a:p>
        </p:txBody>
      </p:sp>
      <p:sp>
        <p:nvSpPr>
          <p:cNvPr id="8" name="Date Placeholder 5"/>
          <p:cNvSpPr>
            <a:spLocks noGrp="1"/>
          </p:cNvSpPr>
          <p:nvPr>
            <p:ph type="dt" sz="half" idx="12"/>
          </p:nvPr>
        </p:nvSpPr>
        <p:spPr/>
        <p:txBody>
          <a:bodyPr/>
          <a:lstStyle/>
          <a:p>
            <a:r>
              <a:rPr lang="en-US"/>
              <a:t>2009-07-01</a:t>
            </a:r>
            <a:endParaRPr lang="en-US" altLang="zh-CN"/>
          </a:p>
        </p:txBody>
      </p:sp>
      <p:sp>
        <p:nvSpPr>
          <p:cNvPr id="591874" name="Rectangle 2"/>
          <p:cNvSpPr>
            <a:spLocks noGrp="1" noChangeArrowheads="1"/>
          </p:cNvSpPr>
          <p:nvPr>
            <p:ph type="title"/>
          </p:nvPr>
        </p:nvSpPr>
        <p:spPr>
          <a:ln/>
        </p:spPr>
        <p:txBody>
          <a:bodyPr/>
          <a:lstStyle/>
          <a:p>
            <a:r>
              <a:rPr lang="en-US" altLang="zh-CN"/>
              <a:t>Detector</a:t>
            </a:r>
          </a:p>
        </p:txBody>
      </p:sp>
      <p:sp>
        <p:nvSpPr>
          <p:cNvPr id="591875" name="Rectangle 3"/>
          <p:cNvSpPr>
            <a:spLocks noGrp="1" noChangeArrowheads="1"/>
          </p:cNvSpPr>
          <p:nvPr>
            <p:ph type="body" idx="1"/>
          </p:nvPr>
        </p:nvSpPr>
        <p:spPr/>
        <p:txBody>
          <a:bodyPr/>
          <a:lstStyle/>
          <a:p>
            <a:r>
              <a:rPr lang="en-US" altLang="zh-CN" sz="2400" b="1" dirty="0"/>
              <a:t>Corners and blobs</a:t>
            </a:r>
          </a:p>
          <a:p>
            <a:pPr lvl="1"/>
            <a:r>
              <a:rPr lang="en-US" altLang="zh-CN" dirty="0" smtClean="0"/>
              <a:t>Fast-Hessian </a:t>
            </a:r>
            <a:r>
              <a:rPr lang="en-US" altLang="zh-CN" dirty="0"/>
              <a:t>detector [Bay, et al. 2006</a:t>
            </a:r>
            <a:r>
              <a:rPr lang="en-US" altLang="zh-CN" dirty="0" smtClean="0"/>
              <a: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r>
              <a:rPr lang="en-US" altLang="zh-CN" sz="2400" b="1" dirty="0" smtClean="0"/>
              <a:t>Curvilinear structures</a:t>
            </a:r>
          </a:p>
          <a:p>
            <a:pPr lvl="1"/>
            <a:r>
              <a:rPr lang="en-US" altLang="zh-CN" dirty="0" smtClean="0"/>
              <a:t>Curvilinear detector [Steger, 1996]</a:t>
            </a:r>
          </a:p>
        </p:txBody>
      </p:sp>
      <p:sp>
        <p:nvSpPr>
          <p:cNvPr id="9" name="TextBox 8"/>
          <p:cNvSpPr txBox="1"/>
          <p:nvPr/>
        </p:nvSpPr>
        <p:spPr>
          <a:xfrm>
            <a:off x="2743200" y="2514600"/>
            <a:ext cx="2743200" cy="400110"/>
          </a:xfrm>
          <a:prstGeom prst="rect">
            <a:avLst/>
          </a:prstGeom>
          <a:noFill/>
        </p:spPr>
        <p:txBody>
          <a:bodyPr wrap="square" rtlCol="0">
            <a:spAutoFit/>
          </a:bodyPr>
          <a:lstStyle/>
          <a:p>
            <a:r>
              <a:rPr lang="en-US" dirty="0" smtClean="0">
                <a:solidFill>
                  <a:schemeClr val="accent6"/>
                </a:solidFill>
                <a:latin typeface="+mn-lt"/>
              </a:rPr>
              <a:t>Hessian matrix</a:t>
            </a:r>
            <a:endParaRPr lang="en-US" dirty="0">
              <a:solidFill>
                <a:schemeClr val="accent6"/>
              </a:solidFill>
              <a:latin typeface="+mn-lt"/>
            </a:endParaRPr>
          </a:p>
        </p:txBody>
      </p:sp>
      <p:pic>
        <p:nvPicPr>
          <p:cNvPr id="656387" name="Picture 3"/>
          <p:cNvPicPr>
            <a:picLocks noChangeAspect="1" noChangeArrowheads="1"/>
          </p:cNvPicPr>
          <p:nvPr/>
        </p:nvPicPr>
        <p:blipFill>
          <a:blip r:embed="rId3" cstate="screen"/>
          <a:srcRect/>
          <a:stretch>
            <a:fillRect/>
          </a:stretch>
        </p:blipFill>
        <p:spPr bwMode="auto">
          <a:xfrm>
            <a:off x="1295400" y="1447800"/>
            <a:ext cx="5453063" cy="1142386"/>
          </a:xfrm>
          <a:prstGeom prst="rect">
            <a:avLst/>
          </a:prstGeom>
          <a:noFill/>
          <a:ln w="9525">
            <a:noFill/>
            <a:miter lim="800000"/>
            <a:headEnd/>
            <a:tailEnd/>
          </a:ln>
        </p:spPr>
      </p:pic>
      <p:pic>
        <p:nvPicPr>
          <p:cNvPr id="10" name="Picture 4" descr="eqn_01"/>
          <p:cNvPicPr>
            <a:picLocks noChangeAspect="1" noChangeArrowheads="1"/>
          </p:cNvPicPr>
          <p:nvPr/>
        </p:nvPicPr>
        <p:blipFill>
          <a:blip r:embed="rId4" cstate="screen"/>
          <a:srcRect/>
          <a:stretch>
            <a:fillRect/>
          </a:stretch>
        </p:blipFill>
        <p:spPr bwMode="auto">
          <a:xfrm>
            <a:off x="1295400" y="4419600"/>
            <a:ext cx="3810000" cy="372140"/>
          </a:xfrm>
          <a:prstGeom prst="rect">
            <a:avLst/>
          </a:prstGeom>
          <a:noFill/>
        </p:spPr>
      </p:pic>
      <p:pic>
        <p:nvPicPr>
          <p:cNvPr id="11" name="Picture 2"/>
          <p:cNvPicPr>
            <a:picLocks noChangeAspect="1" noChangeArrowheads="1"/>
          </p:cNvPicPr>
          <p:nvPr/>
        </p:nvPicPr>
        <p:blipFill>
          <a:blip r:embed="rId5" cstate="screen"/>
          <a:srcRect/>
          <a:stretch>
            <a:fillRect/>
          </a:stretch>
        </p:blipFill>
        <p:spPr bwMode="auto">
          <a:xfrm>
            <a:off x="1295400" y="5296141"/>
            <a:ext cx="5398067" cy="876059"/>
          </a:xfrm>
          <a:prstGeom prst="rect">
            <a:avLst/>
          </a:prstGeom>
          <a:noFill/>
          <a:ln w="9525">
            <a:noFill/>
            <a:miter lim="800000"/>
            <a:headEnd/>
            <a:tailEnd/>
          </a:ln>
        </p:spPr>
      </p:pic>
      <p:pic>
        <p:nvPicPr>
          <p:cNvPr id="13" name="Picture 3" descr="C:\howardz\work\doc\presentation\2009.ISBI\image\line_point.jpg"/>
          <p:cNvPicPr>
            <a:picLocks noChangeAspect="1" noChangeArrowheads="1"/>
          </p:cNvPicPr>
          <p:nvPr/>
        </p:nvPicPr>
        <p:blipFill>
          <a:blip r:embed="rId6" cstate="screen"/>
          <a:srcRect/>
          <a:stretch>
            <a:fillRect/>
          </a:stretch>
        </p:blipFill>
        <p:spPr bwMode="auto">
          <a:xfrm>
            <a:off x="5623168" y="3276600"/>
            <a:ext cx="3063632" cy="2133600"/>
          </a:xfrm>
          <a:prstGeom prst="rect">
            <a:avLst/>
          </a:prstGeom>
          <a:noFill/>
          <a:ln>
            <a:solidFill>
              <a:schemeClr val="accent6"/>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AC031239-E082-4FBB-811B-95B627711593}" type="slidenum">
              <a:rPr lang="en-US" altLang="zh-CN"/>
              <a:pPr/>
              <a:t>3</a:t>
            </a:fld>
            <a:endParaRPr lang="en-US" altLang="zh-CN"/>
          </a:p>
        </p:txBody>
      </p:sp>
      <p:sp>
        <p:nvSpPr>
          <p:cNvPr id="14" name="Date Placeholder 5"/>
          <p:cNvSpPr>
            <a:spLocks noGrp="1"/>
          </p:cNvSpPr>
          <p:nvPr>
            <p:ph type="dt" sz="half" idx="12"/>
          </p:nvPr>
        </p:nvSpPr>
        <p:spPr/>
        <p:txBody>
          <a:bodyPr/>
          <a:lstStyle/>
          <a:p>
            <a:r>
              <a:rPr lang="en-US"/>
              <a:t>2009-07-01</a:t>
            </a:r>
            <a:endParaRPr lang="en-US" altLang="zh-CN"/>
          </a:p>
        </p:txBody>
      </p:sp>
      <p:sp>
        <p:nvSpPr>
          <p:cNvPr id="651266" name="Rectangle 2"/>
          <p:cNvSpPr>
            <a:spLocks noGrp="1" noChangeArrowheads="1"/>
          </p:cNvSpPr>
          <p:nvPr>
            <p:ph type="title"/>
          </p:nvPr>
        </p:nvSpPr>
        <p:spPr>
          <a:ln/>
        </p:spPr>
        <p:txBody>
          <a:bodyPr/>
          <a:lstStyle/>
          <a:p>
            <a:r>
              <a:rPr lang="en-US" altLang="zh-CN"/>
              <a:t>Skin cancer</a:t>
            </a:r>
          </a:p>
        </p:txBody>
      </p:sp>
      <p:sp>
        <p:nvSpPr>
          <p:cNvPr id="651267" name="Rectangle 3"/>
          <p:cNvSpPr>
            <a:spLocks noGrp="1" noChangeArrowheads="1"/>
          </p:cNvSpPr>
          <p:nvPr>
            <p:ph type="body" idx="1"/>
          </p:nvPr>
        </p:nvSpPr>
        <p:spPr>
          <a:xfrm>
            <a:off x="457200" y="609600"/>
            <a:ext cx="7924800" cy="838200"/>
          </a:xfrm>
        </p:spPr>
        <p:txBody>
          <a:bodyPr/>
          <a:lstStyle/>
          <a:p>
            <a:r>
              <a:rPr lang="en-US" altLang="zh-CN"/>
              <a:t>Skin cancer : most common type of cancer ( &gt; 1 million )</a:t>
            </a:r>
          </a:p>
          <a:p>
            <a:r>
              <a:rPr lang="en-US" altLang="zh-CN"/>
              <a:t>forms in tissues of the skin</a:t>
            </a:r>
          </a:p>
          <a:p>
            <a:endParaRPr lang="en-US" altLang="zh-CN"/>
          </a:p>
        </p:txBody>
      </p:sp>
      <p:sp>
        <p:nvSpPr>
          <p:cNvPr id="651268"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pic>
        <p:nvPicPr>
          <p:cNvPr id="651269" name="Picture 5" descr="0143_clinical"/>
          <p:cNvPicPr>
            <a:picLocks noChangeAspect="1" noChangeArrowheads="1"/>
          </p:cNvPicPr>
          <p:nvPr/>
        </p:nvPicPr>
        <p:blipFill>
          <a:blip r:embed="rId3" cstate="screen">
            <a:lum contrast="24000"/>
          </a:blip>
          <a:srcRect/>
          <a:stretch>
            <a:fillRect/>
          </a:stretch>
        </p:blipFill>
        <p:spPr bwMode="auto">
          <a:xfrm>
            <a:off x="1666875" y="1862138"/>
            <a:ext cx="2295525" cy="1462087"/>
          </a:xfrm>
          <a:prstGeom prst="rect">
            <a:avLst/>
          </a:prstGeom>
          <a:noFill/>
        </p:spPr>
      </p:pic>
      <p:pic>
        <p:nvPicPr>
          <p:cNvPr id="651270" name="Picture 6" descr="0148_clinical"/>
          <p:cNvPicPr>
            <a:picLocks noChangeAspect="1" noChangeArrowheads="1"/>
          </p:cNvPicPr>
          <p:nvPr/>
        </p:nvPicPr>
        <p:blipFill>
          <a:blip r:embed="rId4" cstate="screen">
            <a:lum contrast="24000"/>
          </a:blip>
          <a:srcRect/>
          <a:stretch>
            <a:fillRect/>
          </a:stretch>
        </p:blipFill>
        <p:spPr bwMode="auto">
          <a:xfrm>
            <a:off x="1666875" y="3490913"/>
            <a:ext cx="2293938" cy="1462087"/>
          </a:xfrm>
          <a:prstGeom prst="rect">
            <a:avLst/>
          </a:prstGeom>
          <a:noFill/>
        </p:spPr>
      </p:pic>
      <p:pic>
        <p:nvPicPr>
          <p:cNvPr id="651271" name="Picture 7" descr="0314_clinical"/>
          <p:cNvPicPr>
            <a:picLocks noChangeAspect="1" noChangeArrowheads="1"/>
          </p:cNvPicPr>
          <p:nvPr/>
        </p:nvPicPr>
        <p:blipFill>
          <a:blip r:embed="rId5" cstate="screen">
            <a:lum contrast="24000"/>
          </a:blip>
          <a:srcRect/>
          <a:stretch>
            <a:fillRect/>
          </a:stretch>
        </p:blipFill>
        <p:spPr bwMode="auto">
          <a:xfrm>
            <a:off x="1666875" y="5091113"/>
            <a:ext cx="2292350" cy="1462087"/>
          </a:xfrm>
          <a:prstGeom prst="rect">
            <a:avLst/>
          </a:prstGeom>
          <a:noFill/>
        </p:spPr>
      </p:pic>
      <p:pic>
        <p:nvPicPr>
          <p:cNvPr id="651272" name="Picture 8" descr="0150_clinical"/>
          <p:cNvPicPr>
            <a:picLocks noChangeAspect="1" noChangeArrowheads="1"/>
          </p:cNvPicPr>
          <p:nvPr/>
        </p:nvPicPr>
        <p:blipFill>
          <a:blip r:embed="rId6" cstate="screen"/>
          <a:srcRect/>
          <a:stretch>
            <a:fillRect/>
          </a:stretch>
        </p:blipFill>
        <p:spPr bwMode="auto">
          <a:xfrm>
            <a:off x="4411663" y="5091113"/>
            <a:ext cx="2293937" cy="1462087"/>
          </a:xfrm>
          <a:prstGeom prst="rect">
            <a:avLst/>
          </a:prstGeom>
          <a:noFill/>
          <a:ln w="9525">
            <a:noFill/>
            <a:miter lim="800000"/>
            <a:headEnd/>
            <a:tailEnd/>
          </a:ln>
        </p:spPr>
      </p:pic>
      <p:pic>
        <p:nvPicPr>
          <p:cNvPr id="651273" name="Picture 9" descr="0010009_clinical"/>
          <p:cNvPicPr>
            <a:picLocks noChangeAspect="1" noChangeArrowheads="1"/>
          </p:cNvPicPr>
          <p:nvPr/>
        </p:nvPicPr>
        <p:blipFill>
          <a:blip r:embed="rId7" cstate="screen"/>
          <a:srcRect/>
          <a:stretch>
            <a:fillRect/>
          </a:stretch>
        </p:blipFill>
        <p:spPr bwMode="auto">
          <a:xfrm>
            <a:off x="4411663" y="1862138"/>
            <a:ext cx="2293937" cy="1462087"/>
          </a:xfrm>
          <a:prstGeom prst="rect">
            <a:avLst/>
          </a:prstGeom>
          <a:noFill/>
        </p:spPr>
      </p:pic>
      <p:pic>
        <p:nvPicPr>
          <p:cNvPr id="651274" name="Picture 10" descr="scc"/>
          <p:cNvPicPr>
            <a:picLocks noChangeAspect="1" noChangeArrowheads="1"/>
          </p:cNvPicPr>
          <p:nvPr/>
        </p:nvPicPr>
        <p:blipFill>
          <a:blip r:embed="rId8" cstate="screen"/>
          <a:srcRect/>
          <a:stretch>
            <a:fillRect/>
          </a:stretch>
        </p:blipFill>
        <p:spPr bwMode="auto">
          <a:xfrm>
            <a:off x="4411663" y="3490913"/>
            <a:ext cx="2292350" cy="1462087"/>
          </a:xfrm>
          <a:prstGeom prst="rect">
            <a:avLst/>
          </a:prstGeom>
          <a:noFill/>
        </p:spPr>
      </p:pic>
      <p:sp>
        <p:nvSpPr>
          <p:cNvPr id="651278" name="Text Box 14"/>
          <p:cNvSpPr txBox="1">
            <a:spLocks noChangeArrowheads="1"/>
          </p:cNvSpPr>
          <p:nvPr/>
        </p:nvSpPr>
        <p:spPr bwMode="auto">
          <a:xfrm>
            <a:off x="3200400" y="1371600"/>
            <a:ext cx="2133600" cy="457200"/>
          </a:xfrm>
          <a:prstGeom prst="rect">
            <a:avLst/>
          </a:prstGeom>
          <a:noFill/>
          <a:ln w="12700">
            <a:noFill/>
            <a:miter lim="800000"/>
            <a:headEnd/>
            <a:tailEnd/>
          </a:ln>
          <a:effectLst/>
        </p:spPr>
        <p:txBody>
          <a:bodyPr>
            <a:spAutoFit/>
          </a:bodyPr>
          <a:lstStyle/>
          <a:p>
            <a:pPr>
              <a:spcBef>
                <a:spcPct val="50000"/>
              </a:spcBef>
            </a:pPr>
            <a:r>
              <a:rPr lang="en-US" sz="2400" b="1">
                <a:solidFill>
                  <a:schemeClr val="hlink"/>
                </a:solidFill>
                <a:latin typeface="Lucida Sans Unicode" pitchFamily="34" charset="0"/>
              </a:rPr>
              <a:t>Skin lesions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30</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p:txBody>
          <a:bodyPr/>
          <a:lstStyle/>
          <a:p>
            <a:r>
              <a:rPr lang="en-US" altLang="zh-CN" b="1" dirty="0" smtClean="0"/>
              <a:t>Distinctiveness</a:t>
            </a:r>
          </a:p>
          <a:p>
            <a:pPr lvl="1"/>
            <a:r>
              <a:rPr lang="en-US" altLang="zh-CN" dirty="0" smtClean="0"/>
              <a:t>Spatially localized information</a:t>
            </a:r>
          </a:p>
          <a:p>
            <a:pPr lvl="1"/>
            <a:r>
              <a:rPr lang="en-US" altLang="zh-CN" dirty="0" smtClean="0"/>
              <a:t>Distribution of gradient-related features</a:t>
            </a:r>
          </a:p>
          <a:p>
            <a:pPr lvl="1"/>
            <a:r>
              <a:rPr lang="en-US" altLang="zh-CN" dirty="0" err="1" smtClean="0"/>
              <a:t>Dermscopic</a:t>
            </a:r>
            <a:r>
              <a:rPr lang="en-US" altLang="zh-CN" dirty="0" smtClean="0"/>
              <a:t>: color features</a:t>
            </a:r>
          </a:p>
          <a:p>
            <a:r>
              <a:rPr lang="en-US" altLang="zh-CN" b="1" dirty="0" smtClean="0"/>
              <a:t>Invariance (Repeatability)</a:t>
            </a:r>
            <a:endParaRPr lang="en-US" altLang="zh-CN" b="1" dirty="0"/>
          </a:p>
          <a:p>
            <a:pPr lvl="1"/>
            <a:r>
              <a:rPr lang="en-US" altLang="zh-CN" dirty="0" smtClean="0"/>
              <a:t>Relative strength to reduce the effect of photometric changes</a:t>
            </a:r>
          </a:p>
          <a:p>
            <a:pPr lvl="1"/>
            <a:r>
              <a:rPr lang="en-US" altLang="zh-CN" dirty="0" smtClean="0"/>
              <a:t>Relative orientation for rotation invariance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31</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p:txBody>
          <a:bodyPr/>
          <a:lstStyle/>
          <a:p>
            <a:r>
              <a:rPr lang="en-US" altLang="zh-CN" b="1" dirty="0" smtClean="0"/>
              <a:t>Distinctiveness</a:t>
            </a:r>
          </a:p>
          <a:p>
            <a:pPr lvl="1"/>
            <a:r>
              <a:rPr lang="en-US" altLang="zh-CN" dirty="0" smtClean="0"/>
              <a:t>Spatially localized information</a:t>
            </a:r>
          </a:p>
          <a:p>
            <a:pPr lvl="1"/>
            <a:r>
              <a:rPr lang="en-US" altLang="zh-CN" dirty="0" smtClean="0"/>
              <a:t>Distribution of gradient-related features</a:t>
            </a:r>
          </a:p>
          <a:p>
            <a:pPr lvl="1"/>
            <a:r>
              <a:rPr lang="en-US" altLang="zh-CN" dirty="0" err="1" smtClean="0"/>
              <a:t>Dermscopic</a:t>
            </a:r>
            <a:r>
              <a:rPr lang="en-US" altLang="zh-CN" dirty="0" smtClean="0"/>
              <a:t>: color features</a:t>
            </a:r>
          </a:p>
          <a:p>
            <a:r>
              <a:rPr lang="en-US" altLang="zh-CN" b="1" dirty="0" smtClean="0"/>
              <a:t>Invariance (Repeatability)</a:t>
            </a:r>
            <a:endParaRPr lang="en-US" altLang="zh-CN" b="1" dirty="0"/>
          </a:p>
          <a:p>
            <a:pPr lvl="1"/>
            <a:r>
              <a:rPr lang="en-US" altLang="zh-CN" dirty="0" smtClean="0"/>
              <a:t>Relative strength to reduce the effect of photometric changes</a:t>
            </a:r>
          </a:p>
          <a:p>
            <a:pPr lvl="1"/>
            <a:r>
              <a:rPr lang="en-US" altLang="zh-CN" dirty="0" smtClean="0"/>
              <a:t>Relative orientation for rotation invariance</a:t>
            </a:r>
          </a:p>
          <a:p>
            <a:r>
              <a:rPr lang="en-US" altLang="zh-CN" b="1" dirty="0" smtClean="0"/>
              <a:t>To construct</a:t>
            </a:r>
          </a:p>
          <a:p>
            <a:pPr lvl="1"/>
            <a:r>
              <a:rPr lang="en-US" altLang="zh-CN" dirty="0" smtClean="0"/>
              <a:t>Reproducible orientation</a:t>
            </a:r>
          </a:p>
        </p:txBody>
      </p:sp>
      <p:sp>
        <p:nvSpPr>
          <p:cNvPr id="7" name="Oval 6"/>
          <p:cNvSpPr/>
          <p:nvPr/>
        </p:nvSpPr>
        <p:spPr bwMode="auto">
          <a:xfrm>
            <a:off x="5334000" y="3505200"/>
            <a:ext cx="2667000" cy="2667000"/>
          </a:xfrm>
          <a:prstGeom prst="ellipse">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8" name="Oval 7"/>
          <p:cNvSpPr/>
          <p:nvPr/>
        </p:nvSpPr>
        <p:spPr bwMode="auto">
          <a:xfrm>
            <a:off x="6553200" y="4724400"/>
            <a:ext cx="228600" cy="228600"/>
          </a:xfrm>
          <a:prstGeom prst="ellipse">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32</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p:txBody>
          <a:bodyPr/>
          <a:lstStyle/>
          <a:p>
            <a:r>
              <a:rPr lang="en-US" altLang="zh-CN" b="1" dirty="0" smtClean="0"/>
              <a:t>Distinctiveness</a:t>
            </a:r>
          </a:p>
          <a:p>
            <a:pPr lvl="1"/>
            <a:r>
              <a:rPr lang="en-US" altLang="zh-CN" dirty="0" smtClean="0"/>
              <a:t>Spatially localized information</a:t>
            </a:r>
          </a:p>
          <a:p>
            <a:pPr lvl="1"/>
            <a:r>
              <a:rPr lang="en-US" altLang="zh-CN" dirty="0" smtClean="0"/>
              <a:t>Distribution of gradient-related features</a:t>
            </a:r>
          </a:p>
          <a:p>
            <a:pPr lvl="1"/>
            <a:r>
              <a:rPr lang="en-US" altLang="zh-CN" dirty="0" err="1" smtClean="0"/>
              <a:t>Dermscopic</a:t>
            </a:r>
            <a:r>
              <a:rPr lang="en-US" altLang="zh-CN" dirty="0" smtClean="0"/>
              <a:t>: color features</a:t>
            </a:r>
          </a:p>
          <a:p>
            <a:r>
              <a:rPr lang="en-US" altLang="zh-CN" b="1" dirty="0" smtClean="0"/>
              <a:t>Invariance (Repeatability)</a:t>
            </a:r>
            <a:endParaRPr lang="en-US" altLang="zh-CN" b="1" dirty="0"/>
          </a:p>
          <a:p>
            <a:pPr lvl="1"/>
            <a:r>
              <a:rPr lang="en-US" altLang="zh-CN" dirty="0" smtClean="0"/>
              <a:t>Relative strength to reduce the effect of photometric changes</a:t>
            </a:r>
          </a:p>
          <a:p>
            <a:pPr lvl="1"/>
            <a:r>
              <a:rPr lang="en-US" altLang="zh-CN" dirty="0" smtClean="0"/>
              <a:t>Relative orientation for rotation invariance</a:t>
            </a:r>
          </a:p>
          <a:p>
            <a:r>
              <a:rPr lang="en-US" altLang="zh-CN" b="1" dirty="0" smtClean="0"/>
              <a:t>To construct</a:t>
            </a:r>
          </a:p>
          <a:p>
            <a:pPr lvl="1"/>
            <a:r>
              <a:rPr lang="en-US" altLang="zh-CN" dirty="0" smtClean="0"/>
              <a:t>Reproducible orientation</a:t>
            </a:r>
          </a:p>
        </p:txBody>
      </p:sp>
      <p:sp>
        <p:nvSpPr>
          <p:cNvPr id="7" name="Oval 6"/>
          <p:cNvSpPr/>
          <p:nvPr/>
        </p:nvSpPr>
        <p:spPr bwMode="auto">
          <a:xfrm>
            <a:off x="5334000" y="3505200"/>
            <a:ext cx="2667000" cy="2667000"/>
          </a:xfrm>
          <a:prstGeom prst="ellipse">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8" name="Oval 7"/>
          <p:cNvSpPr/>
          <p:nvPr/>
        </p:nvSpPr>
        <p:spPr bwMode="auto">
          <a:xfrm>
            <a:off x="6553200" y="4724400"/>
            <a:ext cx="228600" cy="228600"/>
          </a:xfrm>
          <a:prstGeom prst="ellipse">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cxnSp>
        <p:nvCxnSpPr>
          <p:cNvPr id="10" name="Straight Arrow Connector 9"/>
          <p:cNvCxnSpPr>
            <a:stCxn id="8" idx="7"/>
          </p:cNvCxnSpPr>
          <p:nvPr/>
        </p:nvCxnSpPr>
        <p:spPr bwMode="auto">
          <a:xfrm rot="5400000" flipH="1" flipV="1">
            <a:off x="6481622" y="3467100"/>
            <a:ext cx="1557478" cy="1024078"/>
          </a:xfrm>
          <a:prstGeom prst="straightConnector1">
            <a:avLst/>
          </a:prstGeom>
          <a:ln w="57150">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33</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p:txBody>
          <a:bodyPr/>
          <a:lstStyle/>
          <a:p>
            <a:r>
              <a:rPr lang="en-US" altLang="zh-CN" b="1" dirty="0" smtClean="0"/>
              <a:t>Distinctiveness</a:t>
            </a:r>
          </a:p>
          <a:p>
            <a:pPr lvl="1"/>
            <a:r>
              <a:rPr lang="en-US" altLang="zh-CN" dirty="0" smtClean="0"/>
              <a:t>Spatially localized information</a:t>
            </a:r>
          </a:p>
          <a:p>
            <a:pPr lvl="1"/>
            <a:r>
              <a:rPr lang="en-US" altLang="zh-CN" dirty="0" smtClean="0"/>
              <a:t>Distribution of gradient-related features</a:t>
            </a:r>
          </a:p>
          <a:p>
            <a:pPr lvl="1"/>
            <a:r>
              <a:rPr lang="en-US" altLang="zh-CN" dirty="0" err="1" smtClean="0"/>
              <a:t>Dermscopic</a:t>
            </a:r>
            <a:r>
              <a:rPr lang="en-US" altLang="zh-CN" dirty="0" smtClean="0"/>
              <a:t>: color features</a:t>
            </a:r>
          </a:p>
          <a:p>
            <a:r>
              <a:rPr lang="en-US" altLang="zh-CN" b="1" dirty="0" smtClean="0"/>
              <a:t>Invariance (Repeatability)</a:t>
            </a:r>
            <a:endParaRPr lang="en-US" altLang="zh-CN" b="1" dirty="0"/>
          </a:p>
          <a:p>
            <a:pPr lvl="1"/>
            <a:r>
              <a:rPr lang="en-US" altLang="zh-CN" dirty="0" smtClean="0"/>
              <a:t>Relative strength to reduce the effect of photometric changes</a:t>
            </a:r>
          </a:p>
          <a:p>
            <a:pPr lvl="1"/>
            <a:r>
              <a:rPr lang="en-US" altLang="zh-CN" dirty="0" smtClean="0"/>
              <a:t>Relative orientation for rotation invariance</a:t>
            </a:r>
          </a:p>
          <a:p>
            <a:r>
              <a:rPr lang="en-US" altLang="zh-CN" b="1" dirty="0" smtClean="0"/>
              <a:t>To construct</a:t>
            </a:r>
          </a:p>
          <a:p>
            <a:pPr lvl="1"/>
            <a:r>
              <a:rPr lang="en-US" altLang="zh-CN" dirty="0" smtClean="0"/>
              <a:t>Reproducible orientation</a:t>
            </a:r>
          </a:p>
          <a:p>
            <a:pPr lvl="1"/>
            <a:r>
              <a:rPr lang="en-US" altLang="zh-CN" dirty="0" smtClean="0"/>
              <a:t>Feature vector</a:t>
            </a:r>
          </a:p>
          <a:p>
            <a:pPr lvl="1">
              <a:buNone/>
            </a:pPr>
            <a:endParaRPr lang="en-US" altLang="zh-CN" dirty="0" smtClean="0"/>
          </a:p>
        </p:txBody>
      </p:sp>
      <p:sp>
        <p:nvSpPr>
          <p:cNvPr id="7" name="Oval 6"/>
          <p:cNvSpPr/>
          <p:nvPr/>
        </p:nvSpPr>
        <p:spPr bwMode="auto">
          <a:xfrm>
            <a:off x="5334000" y="3505200"/>
            <a:ext cx="2667000" cy="2667000"/>
          </a:xfrm>
          <a:prstGeom prst="ellipse">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8" name="Oval 7"/>
          <p:cNvSpPr/>
          <p:nvPr/>
        </p:nvSpPr>
        <p:spPr bwMode="auto">
          <a:xfrm>
            <a:off x="6553200" y="4724400"/>
            <a:ext cx="228600" cy="228600"/>
          </a:xfrm>
          <a:prstGeom prst="ellipse">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cxnSp>
        <p:nvCxnSpPr>
          <p:cNvPr id="10" name="Straight Arrow Connector 9"/>
          <p:cNvCxnSpPr>
            <a:stCxn id="8" idx="7"/>
          </p:cNvCxnSpPr>
          <p:nvPr/>
        </p:nvCxnSpPr>
        <p:spPr bwMode="auto">
          <a:xfrm rot="5400000" flipH="1" flipV="1">
            <a:off x="6481622" y="3467100"/>
            <a:ext cx="1557478" cy="1024078"/>
          </a:xfrm>
          <a:prstGeom prst="straightConnector1">
            <a:avLst/>
          </a:prstGeom>
          <a:ln w="57150">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rot="2027074">
            <a:off x="5577223" y="3672223"/>
            <a:ext cx="2286000" cy="2286000"/>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34</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a:xfrm>
            <a:off x="457200" y="609600"/>
            <a:ext cx="5486400" cy="5638800"/>
          </a:xfrm>
        </p:spPr>
        <p:txBody>
          <a:bodyPr/>
          <a:lstStyle/>
          <a:p>
            <a:r>
              <a:rPr lang="en-US" altLang="zh-CN" b="1" dirty="0"/>
              <a:t>Orientation</a:t>
            </a:r>
          </a:p>
          <a:p>
            <a:pPr lvl="1"/>
            <a:r>
              <a:rPr lang="en-US" altLang="zh-CN" dirty="0" smtClean="0"/>
              <a:t>For </a:t>
            </a:r>
            <a:r>
              <a:rPr lang="en-US" altLang="zh-CN" dirty="0"/>
              <a:t>rotation invariance</a:t>
            </a:r>
          </a:p>
          <a:p>
            <a:pPr lvl="1"/>
            <a:endParaRPr lang="en-US" altLang="zh-CN" dirty="0" smtClean="0"/>
          </a:p>
          <a:p>
            <a:pPr lvl="1"/>
            <a:r>
              <a:rPr lang="en-US" altLang="zh-CN" dirty="0" err="1" smtClean="0"/>
              <a:t>Haar</a:t>
            </a:r>
            <a:r>
              <a:rPr lang="en-US" altLang="zh-CN" dirty="0" smtClean="0"/>
              <a:t>-wavelet </a:t>
            </a:r>
            <a:r>
              <a:rPr lang="en-US" altLang="zh-CN" dirty="0"/>
              <a:t>responses in x and y direction </a:t>
            </a:r>
            <a:r>
              <a:rPr lang="en-US" altLang="zh-CN" dirty="0" smtClean="0"/>
              <a:t>(in a circular neighborhood)</a:t>
            </a:r>
            <a:endParaRPr lang="en-US" altLang="zh-CN" dirty="0"/>
          </a:p>
          <a:p>
            <a:pPr lvl="1"/>
            <a:endParaRPr lang="en-US" altLang="zh-CN" dirty="0" smtClean="0"/>
          </a:p>
        </p:txBody>
      </p:sp>
      <p:grpSp>
        <p:nvGrpSpPr>
          <p:cNvPr id="11" name="Group 10"/>
          <p:cNvGrpSpPr/>
          <p:nvPr/>
        </p:nvGrpSpPr>
        <p:grpSpPr>
          <a:xfrm>
            <a:off x="6096000" y="1371600"/>
            <a:ext cx="990600" cy="990600"/>
            <a:chOff x="6096000" y="1371600"/>
            <a:chExt cx="990600" cy="990600"/>
          </a:xfrm>
        </p:grpSpPr>
        <p:sp>
          <p:nvSpPr>
            <p:cNvPr id="7" name="Rectangle 6"/>
            <p:cNvSpPr/>
            <p:nvPr/>
          </p:nvSpPr>
          <p:spPr bwMode="auto">
            <a:xfrm>
              <a:off x="60960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9" name="Rectangle 8"/>
            <p:cNvSpPr/>
            <p:nvPr/>
          </p:nvSpPr>
          <p:spPr bwMode="auto">
            <a:xfrm>
              <a:off x="6096000" y="1371600"/>
              <a:ext cx="533400" cy="9906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12" name="Group 11"/>
          <p:cNvGrpSpPr/>
          <p:nvPr/>
        </p:nvGrpSpPr>
        <p:grpSpPr>
          <a:xfrm>
            <a:off x="7391400" y="1371600"/>
            <a:ext cx="990600" cy="990600"/>
            <a:chOff x="7391400" y="1371600"/>
            <a:chExt cx="990600" cy="990600"/>
          </a:xfrm>
        </p:grpSpPr>
        <p:sp>
          <p:nvSpPr>
            <p:cNvPr id="8" name="Rectangle 7"/>
            <p:cNvSpPr/>
            <p:nvPr/>
          </p:nvSpPr>
          <p:spPr bwMode="auto">
            <a:xfrm>
              <a:off x="73914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10" name="Rectangle 9"/>
            <p:cNvSpPr/>
            <p:nvPr/>
          </p:nvSpPr>
          <p:spPr bwMode="auto">
            <a:xfrm>
              <a:off x="7391400" y="1371600"/>
              <a:ext cx="990600" cy="5334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35</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a:xfrm>
            <a:off x="457200" y="609600"/>
            <a:ext cx="5486400" cy="5638800"/>
          </a:xfrm>
        </p:spPr>
        <p:txBody>
          <a:bodyPr/>
          <a:lstStyle/>
          <a:p>
            <a:r>
              <a:rPr lang="en-US" altLang="zh-CN" b="1" dirty="0"/>
              <a:t>Orientation</a:t>
            </a:r>
          </a:p>
          <a:p>
            <a:pPr lvl="1"/>
            <a:r>
              <a:rPr lang="en-US" altLang="zh-CN" dirty="0" smtClean="0"/>
              <a:t>For </a:t>
            </a:r>
            <a:r>
              <a:rPr lang="en-US" altLang="zh-CN" dirty="0"/>
              <a:t>rotation invariance</a:t>
            </a:r>
          </a:p>
          <a:p>
            <a:pPr lvl="1"/>
            <a:endParaRPr lang="en-US" altLang="zh-CN" dirty="0" smtClean="0"/>
          </a:p>
          <a:p>
            <a:pPr lvl="1"/>
            <a:r>
              <a:rPr lang="en-US" altLang="zh-CN" dirty="0" err="1" smtClean="0"/>
              <a:t>Haar</a:t>
            </a:r>
            <a:r>
              <a:rPr lang="en-US" altLang="zh-CN" dirty="0" smtClean="0"/>
              <a:t>-wavelet </a:t>
            </a:r>
            <a:r>
              <a:rPr lang="en-US" altLang="zh-CN" dirty="0"/>
              <a:t>responses in x and y direction </a:t>
            </a:r>
            <a:r>
              <a:rPr lang="en-US" altLang="zh-CN" dirty="0" smtClean="0"/>
              <a:t>(in a circular neighborhood)</a:t>
            </a:r>
            <a:endParaRPr lang="en-US" altLang="zh-CN" dirty="0"/>
          </a:p>
          <a:p>
            <a:pPr lvl="1"/>
            <a:endParaRPr lang="en-US" altLang="zh-CN" dirty="0" smtClean="0"/>
          </a:p>
          <a:p>
            <a:pPr lvl="1"/>
            <a:r>
              <a:rPr lang="en-US" altLang="zh-CN" dirty="0" smtClean="0"/>
              <a:t>Reponses represented as 2D vectors</a:t>
            </a:r>
          </a:p>
          <a:p>
            <a:pPr lvl="1"/>
            <a:endParaRPr lang="en-US" altLang="zh-CN" dirty="0" smtClean="0"/>
          </a:p>
        </p:txBody>
      </p:sp>
      <p:grpSp>
        <p:nvGrpSpPr>
          <p:cNvPr id="2" name="Group 10"/>
          <p:cNvGrpSpPr/>
          <p:nvPr/>
        </p:nvGrpSpPr>
        <p:grpSpPr>
          <a:xfrm>
            <a:off x="6096000" y="1371600"/>
            <a:ext cx="990600" cy="990600"/>
            <a:chOff x="6096000" y="1371600"/>
            <a:chExt cx="990600" cy="990600"/>
          </a:xfrm>
        </p:grpSpPr>
        <p:sp>
          <p:nvSpPr>
            <p:cNvPr id="7" name="Rectangle 6"/>
            <p:cNvSpPr/>
            <p:nvPr/>
          </p:nvSpPr>
          <p:spPr bwMode="auto">
            <a:xfrm>
              <a:off x="60960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9" name="Rectangle 8"/>
            <p:cNvSpPr/>
            <p:nvPr/>
          </p:nvSpPr>
          <p:spPr bwMode="auto">
            <a:xfrm>
              <a:off x="6096000" y="1371600"/>
              <a:ext cx="533400" cy="9906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3" name="Group 11"/>
          <p:cNvGrpSpPr/>
          <p:nvPr/>
        </p:nvGrpSpPr>
        <p:grpSpPr>
          <a:xfrm>
            <a:off x="7391400" y="1371600"/>
            <a:ext cx="990600" cy="990600"/>
            <a:chOff x="7391400" y="1371600"/>
            <a:chExt cx="990600" cy="990600"/>
          </a:xfrm>
        </p:grpSpPr>
        <p:sp>
          <p:nvSpPr>
            <p:cNvPr id="8" name="Rectangle 7"/>
            <p:cNvSpPr/>
            <p:nvPr/>
          </p:nvSpPr>
          <p:spPr bwMode="auto">
            <a:xfrm>
              <a:off x="73914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10" name="Rectangle 9"/>
            <p:cNvSpPr/>
            <p:nvPr/>
          </p:nvSpPr>
          <p:spPr bwMode="auto">
            <a:xfrm>
              <a:off x="7391400" y="1371600"/>
              <a:ext cx="990600" cy="5334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4" name="Group 17"/>
          <p:cNvGrpSpPr/>
          <p:nvPr/>
        </p:nvGrpSpPr>
        <p:grpSpPr>
          <a:xfrm>
            <a:off x="5867400" y="2740223"/>
            <a:ext cx="3150684" cy="2974777"/>
            <a:chOff x="5867400" y="2740223"/>
            <a:chExt cx="3150684" cy="2974777"/>
          </a:xfrm>
        </p:grpSpPr>
        <p:cxnSp>
          <p:nvCxnSpPr>
            <p:cNvPr id="13" name="Straight Arrow Connector 12"/>
            <p:cNvCxnSpPr/>
            <p:nvPr/>
          </p:nvCxnSpPr>
          <p:spPr bwMode="auto">
            <a:xfrm>
              <a:off x="5867400" y="4341812"/>
              <a:ext cx="2971800" cy="1588"/>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flipH="1" flipV="1">
              <a:off x="5867400" y="4266406"/>
              <a:ext cx="2895600" cy="1588"/>
            </a:xfrm>
            <a:prstGeom prst="straightConnector1">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6934200" y="2740223"/>
              <a:ext cx="391454" cy="307777"/>
            </a:xfrm>
            <a:prstGeom prst="rect">
              <a:avLst/>
            </a:prstGeom>
            <a:noFill/>
          </p:spPr>
          <p:txBody>
            <a:bodyPr wrap="none" rtlCol="0">
              <a:spAutoFit/>
            </a:bodyPr>
            <a:lstStyle/>
            <a:p>
              <a:r>
                <a:rPr lang="en-US" sz="1400" dirty="0" smtClean="0">
                  <a:solidFill>
                    <a:schemeClr val="tx1"/>
                  </a:solidFill>
                  <a:latin typeface="+mn-lt"/>
                </a:rPr>
                <a:t>dy</a:t>
              </a:r>
              <a:endParaRPr lang="en-US" sz="1400" dirty="0">
                <a:solidFill>
                  <a:schemeClr val="tx1"/>
                </a:solidFill>
                <a:latin typeface="+mn-lt"/>
              </a:endParaRPr>
            </a:p>
          </p:txBody>
        </p:sp>
        <p:sp>
          <p:nvSpPr>
            <p:cNvPr id="17" name="TextBox 16"/>
            <p:cNvSpPr txBox="1"/>
            <p:nvPr/>
          </p:nvSpPr>
          <p:spPr>
            <a:xfrm>
              <a:off x="8610600" y="3962400"/>
              <a:ext cx="407484" cy="307777"/>
            </a:xfrm>
            <a:prstGeom prst="rect">
              <a:avLst/>
            </a:prstGeom>
            <a:noFill/>
          </p:spPr>
          <p:txBody>
            <a:bodyPr wrap="none" rtlCol="0">
              <a:spAutoFit/>
            </a:bodyPr>
            <a:lstStyle/>
            <a:p>
              <a:r>
                <a:rPr lang="en-US" sz="1400" dirty="0" smtClean="0">
                  <a:solidFill>
                    <a:schemeClr val="tx1"/>
                  </a:solidFill>
                  <a:latin typeface="+mn-lt"/>
                </a:rPr>
                <a:t>dx</a:t>
              </a:r>
              <a:endParaRPr lang="en-US" sz="1400" dirty="0">
                <a:solidFill>
                  <a:schemeClr val="tx1"/>
                </a:solidFill>
                <a:latin typeface="+mn-lt"/>
              </a:endParaRPr>
            </a:p>
          </p:txBody>
        </p:sp>
      </p:grpSp>
      <p:sp>
        <p:nvSpPr>
          <p:cNvPr id="19" name="Oval 18"/>
          <p:cNvSpPr/>
          <p:nvPr/>
        </p:nvSpPr>
        <p:spPr bwMode="auto">
          <a:xfrm>
            <a:off x="70866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Oval 19"/>
          <p:cNvSpPr/>
          <p:nvPr/>
        </p:nvSpPr>
        <p:spPr bwMode="auto">
          <a:xfrm>
            <a:off x="67056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1" name="Oval 20"/>
          <p:cNvSpPr/>
          <p:nvPr/>
        </p:nvSpPr>
        <p:spPr bwMode="auto">
          <a:xfrm>
            <a:off x="69342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2" name="Oval 21"/>
          <p:cNvSpPr/>
          <p:nvPr/>
        </p:nvSpPr>
        <p:spPr bwMode="auto">
          <a:xfrm>
            <a:off x="7696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3" name="Oval 22"/>
          <p:cNvSpPr/>
          <p:nvPr/>
        </p:nvSpPr>
        <p:spPr bwMode="auto">
          <a:xfrm>
            <a:off x="76200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4" name="Oval 23"/>
          <p:cNvSpPr/>
          <p:nvPr/>
        </p:nvSpPr>
        <p:spPr bwMode="auto">
          <a:xfrm>
            <a:off x="6858000" y="4572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5" name="Oval 24"/>
          <p:cNvSpPr/>
          <p:nvPr/>
        </p:nvSpPr>
        <p:spPr bwMode="auto">
          <a:xfrm>
            <a:off x="81534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6" name="Oval 25"/>
          <p:cNvSpPr/>
          <p:nvPr/>
        </p:nvSpPr>
        <p:spPr bwMode="auto">
          <a:xfrm>
            <a:off x="7848600" y="4724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Oval 26"/>
          <p:cNvSpPr/>
          <p:nvPr/>
        </p:nvSpPr>
        <p:spPr bwMode="auto">
          <a:xfrm>
            <a:off x="79248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8" name="Oval 27"/>
          <p:cNvSpPr/>
          <p:nvPr/>
        </p:nvSpPr>
        <p:spPr bwMode="auto">
          <a:xfrm>
            <a:off x="8077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Oval 28"/>
          <p:cNvSpPr/>
          <p:nvPr/>
        </p:nvSpPr>
        <p:spPr bwMode="auto">
          <a:xfrm>
            <a:off x="745236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0" name="Oval 29"/>
          <p:cNvSpPr/>
          <p:nvPr/>
        </p:nvSpPr>
        <p:spPr bwMode="auto">
          <a:xfrm>
            <a:off x="77724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1" name="Oval 30"/>
          <p:cNvSpPr/>
          <p:nvPr/>
        </p:nvSpPr>
        <p:spPr bwMode="auto">
          <a:xfrm>
            <a:off x="6858000" y="42672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2" name="Oval 31"/>
          <p:cNvSpPr/>
          <p:nvPr/>
        </p:nvSpPr>
        <p:spPr bwMode="auto">
          <a:xfrm>
            <a:off x="8001000" y="4038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3" name="Oval 32"/>
          <p:cNvSpPr/>
          <p:nvPr/>
        </p:nvSpPr>
        <p:spPr bwMode="auto">
          <a:xfrm>
            <a:off x="7391400" y="4114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36</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a:xfrm>
            <a:off x="457200" y="609600"/>
            <a:ext cx="5486400" cy="5638800"/>
          </a:xfrm>
        </p:spPr>
        <p:txBody>
          <a:bodyPr/>
          <a:lstStyle/>
          <a:p>
            <a:r>
              <a:rPr lang="en-US" altLang="zh-CN" b="1" dirty="0"/>
              <a:t>Orientation</a:t>
            </a:r>
          </a:p>
          <a:p>
            <a:pPr lvl="1"/>
            <a:r>
              <a:rPr lang="en-US" altLang="zh-CN" dirty="0" smtClean="0"/>
              <a:t>For </a:t>
            </a:r>
            <a:r>
              <a:rPr lang="en-US" altLang="zh-CN" dirty="0"/>
              <a:t>rotation invariance</a:t>
            </a:r>
          </a:p>
          <a:p>
            <a:pPr lvl="1"/>
            <a:endParaRPr lang="en-US" altLang="zh-CN" dirty="0" smtClean="0"/>
          </a:p>
          <a:p>
            <a:pPr lvl="1"/>
            <a:r>
              <a:rPr lang="en-US" altLang="zh-CN" dirty="0" err="1" smtClean="0"/>
              <a:t>Haar</a:t>
            </a:r>
            <a:r>
              <a:rPr lang="en-US" altLang="zh-CN" dirty="0" smtClean="0"/>
              <a:t>-wavelet </a:t>
            </a:r>
            <a:r>
              <a:rPr lang="en-US" altLang="zh-CN" dirty="0"/>
              <a:t>responses in x and y direction </a:t>
            </a:r>
            <a:r>
              <a:rPr lang="en-US" altLang="zh-CN" dirty="0" smtClean="0"/>
              <a:t>(in a circular neighborhood)</a:t>
            </a:r>
            <a:endParaRPr lang="en-US" altLang="zh-CN" dirty="0"/>
          </a:p>
          <a:p>
            <a:pPr lvl="1"/>
            <a:endParaRPr lang="en-US" altLang="zh-CN" dirty="0" smtClean="0"/>
          </a:p>
          <a:p>
            <a:pPr lvl="1"/>
            <a:r>
              <a:rPr lang="en-US" altLang="zh-CN" dirty="0" smtClean="0"/>
              <a:t>Reponses represented as 2D vectors</a:t>
            </a:r>
          </a:p>
          <a:p>
            <a:pPr lvl="1"/>
            <a:endParaRPr lang="en-US" altLang="zh-CN" dirty="0" smtClean="0"/>
          </a:p>
          <a:p>
            <a:pPr lvl="1"/>
            <a:r>
              <a:rPr lang="en-US" altLang="zh-CN" dirty="0" smtClean="0"/>
              <a:t>Average responses in a sliding window of 60 degree</a:t>
            </a:r>
          </a:p>
          <a:p>
            <a:pPr lvl="1"/>
            <a:endParaRPr lang="en-US" altLang="zh-CN" dirty="0" smtClean="0"/>
          </a:p>
        </p:txBody>
      </p:sp>
      <p:grpSp>
        <p:nvGrpSpPr>
          <p:cNvPr id="2" name="Group 10"/>
          <p:cNvGrpSpPr/>
          <p:nvPr/>
        </p:nvGrpSpPr>
        <p:grpSpPr>
          <a:xfrm>
            <a:off x="6096000" y="1371600"/>
            <a:ext cx="990600" cy="990600"/>
            <a:chOff x="6096000" y="1371600"/>
            <a:chExt cx="990600" cy="990600"/>
          </a:xfrm>
        </p:grpSpPr>
        <p:sp>
          <p:nvSpPr>
            <p:cNvPr id="7" name="Rectangle 6"/>
            <p:cNvSpPr/>
            <p:nvPr/>
          </p:nvSpPr>
          <p:spPr bwMode="auto">
            <a:xfrm>
              <a:off x="60960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9" name="Rectangle 8"/>
            <p:cNvSpPr/>
            <p:nvPr/>
          </p:nvSpPr>
          <p:spPr bwMode="auto">
            <a:xfrm>
              <a:off x="6096000" y="1371600"/>
              <a:ext cx="533400" cy="9906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3" name="Group 11"/>
          <p:cNvGrpSpPr/>
          <p:nvPr/>
        </p:nvGrpSpPr>
        <p:grpSpPr>
          <a:xfrm>
            <a:off x="7391400" y="1371600"/>
            <a:ext cx="990600" cy="990600"/>
            <a:chOff x="7391400" y="1371600"/>
            <a:chExt cx="990600" cy="990600"/>
          </a:xfrm>
        </p:grpSpPr>
        <p:sp>
          <p:nvSpPr>
            <p:cNvPr id="8" name="Rectangle 7"/>
            <p:cNvSpPr/>
            <p:nvPr/>
          </p:nvSpPr>
          <p:spPr bwMode="auto">
            <a:xfrm>
              <a:off x="73914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10" name="Rectangle 9"/>
            <p:cNvSpPr/>
            <p:nvPr/>
          </p:nvSpPr>
          <p:spPr bwMode="auto">
            <a:xfrm>
              <a:off x="7391400" y="1371600"/>
              <a:ext cx="990600" cy="5334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4" name="Group 17"/>
          <p:cNvGrpSpPr/>
          <p:nvPr/>
        </p:nvGrpSpPr>
        <p:grpSpPr>
          <a:xfrm>
            <a:off x="5867400" y="2740223"/>
            <a:ext cx="3150684" cy="2974777"/>
            <a:chOff x="5867400" y="2740223"/>
            <a:chExt cx="3150684" cy="2974777"/>
          </a:xfrm>
        </p:grpSpPr>
        <p:cxnSp>
          <p:nvCxnSpPr>
            <p:cNvPr id="13" name="Straight Arrow Connector 12"/>
            <p:cNvCxnSpPr/>
            <p:nvPr/>
          </p:nvCxnSpPr>
          <p:spPr bwMode="auto">
            <a:xfrm>
              <a:off x="5867400" y="4341812"/>
              <a:ext cx="2971800" cy="1588"/>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flipH="1" flipV="1">
              <a:off x="5867400" y="4266406"/>
              <a:ext cx="2895600" cy="1588"/>
            </a:xfrm>
            <a:prstGeom prst="straightConnector1">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6934200" y="2740223"/>
              <a:ext cx="391454" cy="307777"/>
            </a:xfrm>
            <a:prstGeom prst="rect">
              <a:avLst/>
            </a:prstGeom>
            <a:noFill/>
          </p:spPr>
          <p:txBody>
            <a:bodyPr wrap="none" rtlCol="0">
              <a:spAutoFit/>
            </a:bodyPr>
            <a:lstStyle/>
            <a:p>
              <a:r>
                <a:rPr lang="en-US" sz="1400" dirty="0" smtClean="0">
                  <a:solidFill>
                    <a:schemeClr val="tx1"/>
                  </a:solidFill>
                  <a:latin typeface="+mn-lt"/>
                </a:rPr>
                <a:t>dy</a:t>
              </a:r>
              <a:endParaRPr lang="en-US" sz="1400" dirty="0">
                <a:solidFill>
                  <a:schemeClr val="tx1"/>
                </a:solidFill>
                <a:latin typeface="+mn-lt"/>
              </a:endParaRPr>
            </a:p>
          </p:txBody>
        </p:sp>
        <p:sp>
          <p:nvSpPr>
            <p:cNvPr id="17" name="TextBox 16"/>
            <p:cNvSpPr txBox="1"/>
            <p:nvPr/>
          </p:nvSpPr>
          <p:spPr>
            <a:xfrm>
              <a:off x="8610600" y="3962400"/>
              <a:ext cx="407484" cy="307777"/>
            </a:xfrm>
            <a:prstGeom prst="rect">
              <a:avLst/>
            </a:prstGeom>
            <a:noFill/>
          </p:spPr>
          <p:txBody>
            <a:bodyPr wrap="none" rtlCol="0">
              <a:spAutoFit/>
            </a:bodyPr>
            <a:lstStyle/>
            <a:p>
              <a:r>
                <a:rPr lang="en-US" sz="1400" dirty="0" smtClean="0">
                  <a:solidFill>
                    <a:schemeClr val="tx1"/>
                  </a:solidFill>
                  <a:latin typeface="+mn-lt"/>
                </a:rPr>
                <a:t>dx</a:t>
              </a:r>
              <a:endParaRPr lang="en-US" sz="1400" dirty="0">
                <a:solidFill>
                  <a:schemeClr val="tx1"/>
                </a:solidFill>
                <a:latin typeface="+mn-lt"/>
              </a:endParaRPr>
            </a:p>
          </p:txBody>
        </p:sp>
      </p:grpSp>
      <p:sp>
        <p:nvSpPr>
          <p:cNvPr id="19" name="Oval 18"/>
          <p:cNvSpPr/>
          <p:nvPr/>
        </p:nvSpPr>
        <p:spPr bwMode="auto">
          <a:xfrm>
            <a:off x="70866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Oval 19"/>
          <p:cNvSpPr/>
          <p:nvPr/>
        </p:nvSpPr>
        <p:spPr bwMode="auto">
          <a:xfrm>
            <a:off x="67056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1" name="Oval 20"/>
          <p:cNvSpPr/>
          <p:nvPr/>
        </p:nvSpPr>
        <p:spPr bwMode="auto">
          <a:xfrm>
            <a:off x="69342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2" name="Oval 21"/>
          <p:cNvSpPr/>
          <p:nvPr/>
        </p:nvSpPr>
        <p:spPr bwMode="auto">
          <a:xfrm>
            <a:off x="7696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3" name="Oval 22"/>
          <p:cNvSpPr/>
          <p:nvPr/>
        </p:nvSpPr>
        <p:spPr bwMode="auto">
          <a:xfrm>
            <a:off x="76200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4" name="Oval 23"/>
          <p:cNvSpPr/>
          <p:nvPr/>
        </p:nvSpPr>
        <p:spPr bwMode="auto">
          <a:xfrm>
            <a:off x="6858000" y="4572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5" name="Oval 24"/>
          <p:cNvSpPr/>
          <p:nvPr/>
        </p:nvSpPr>
        <p:spPr bwMode="auto">
          <a:xfrm>
            <a:off x="81534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6" name="Oval 25"/>
          <p:cNvSpPr/>
          <p:nvPr/>
        </p:nvSpPr>
        <p:spPr bwMode="auto">
          <a:xfrm>
            <a:off x="7848600" y="4724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Oval 26"/>
          <p:cNvSpPr/>
          <p:nvPr/>
        </p:nvSpPr>
        <p:spPr bwMode="auto">
          <a:xfrm>
            <a:off x="79248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8" name="Oval 27"/>
          <p:cNvSpPr/>
          <p:nvPr/>
        </p:nvSpPr>
        <p:spPr bwMode="auto">
          <a:xfrm>
            <a:off x="8077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Oval 28"/>
          <p:cNvSpPr/>
          <p:nvPr/>
        </p:nvSpPr>
        <p:spPr bwMode="auto">
          <a:xfrm>
            <a:off x="745236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0" name="Oval 29"/>
          <p:cNvSpPr/>
          <p:nvPr/>
        </p:nvSpPr>
        <p:spPr bwMode="auto">
          <a:xfrm>
            <a:off x="77724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1" name="Oval 30"/>
          <p:cNvSpPr/>
          <p:nvPr/>
        </p:nvSpPr>
        <p:spPr bwMode="auto">
          <a:xfrm>
            <a:off x="6858000" y="42672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2" name="Oval 31"/>
          <p:cNvSpPr/>
          <p:nvPr/>
        </p:nvSpPr>
        <p:spPr bwMode="auto">
          <a:xfrm>
            <a:off x="8001000" y="4038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3" name="Oval 32"/>
          <p:cNvSpPr/>
          <p:nvPr/>
        </p:nvSpPr>
        <p:spPr bwMode="auto">
          <a:xfrm>
            <a:off x="7391400" y="4114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4" name="Oval 33"/>
          <p:cNvSpPr/>
          <p:nvPr/>
        </p:nvSpPr>
        <p:spPr bwMode="auto">
          <a:xfrm>
            <a:off x="6096000" y="3124200"/>
            <a:ext cx="2438400" cy="2438400"/>
          </a:xfrm>
          <a:prstGeom prst="ellipse">
            <a:avLst/>
          </a:prstGeom>
          <a:noFill/>
          <a:ln w="12700" cap="flat" cmpd="sng" algn="ctr">
            <a:solidFill>
              <a:schemeClr val="accent6"/>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5" name="Pie 34"/>
          <p:cNvSpPr/>
          <p:nvPr/>
        </p:nvSpPr>
        <p:spPr bwMode="auto">
          <a:xfrm>
            <a:off x="6096000" y="3124200"/>
            <a:ext cx="2438400" cy="2438400"/>
          </a:xfrm>
          <a:prstGeom prst="pie">
            <a:avLst>
              <a:gd name="adj1" fmla="val 20820323"/>
              <a:gd name="adj2" fmla="val 3368571"/>
            </a:avLst>
          </a:prstGeom>
          <a:solidFill>
            <a:schemeClr val="accent5">
              <a:alpha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BEA9C1-817F-4E7C-86E7-59B7611BAC3C}" type="slidenum">
              <a:rPr lang="en-US" altLang="zh-CN"/>
              <a:pPr/>
              <a:t>37</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4402" name="Rectangle 2"/>
          <p:cNvSpPr>
            <a:spLocks noGrp="1" noChangeArrowheads="1"/>
          </p:cNvSpPr>
          <p:nvPr>
            <p:ph type="title"/>
          </p:nvPr>
        </p:nvSpPr>
        <p:spPr>
          <a:ln/>
        </p:spPr>
        <p:txBody>
          <a:bodyPr/>
          <a:lstStyle/>
          <a:p>
            <a:r>
              <a:rPr lang="en-US" altLang="zh-CN"/>
              <a:t>Descriptor</a:t>
            </a:r>
          </a:p>
        </p:txBody>
      </p:sp>
      <p:sp>
        <p:nvSpPr>
          <p:cNvPr id="614403" name="Rectangle 3"/>
          <p:cNvSpPr>
            <a:spLocks noGrp="1" noChangeArrowheads="1"/>
          </p:cNvSpPr>
          <p:nvPr>
            <p:ph type="body" idx="1"/>
          </p:nvPr>
        </p:nvSpPr>
        <p:spPr>
          <a:xfrm>
            <a:off x="457200" y="609600"/>
            <a:ext cx="5486400" cy="5638800"/>
          </a:xfrm>
        </p:spPr>
        <p:txBody>
          <a:bodyPr/>
          <a:lstStyle/>
          <a:p>
            <a:r>
              <a:rPr lang="en-US" altLang="zh-CN" b="1" dirty="0"/>
              <a:t>Orientation</a:t>
            </a:r>
          </a:p>
          <a:p>
            <a:pPr lvl="1"/>
            <a:r>
              <a:rPr lang="en-US" altLang="zh-CN" dirty="0" smtClean="0"/>
              <a:t>For </a:t>
            </a:r>
            <a:r>
              <a:rPr lang="en-US" altLang="zh-CN" dirty="0"/>
              <a:t>rotation invariance</a:t>
            </a:r>
          </a:p>
          <a:p>
            <a:pPr lvl="1"/>
            <a:endParaRPr lang="en-US" altLang="zh-CN" dirty="0" smtClean="0"/>
          </a:p>
          <a:p>
            <a:pPr lvl="1"/>
            <a:r>
              <a:rPr lang="en-US" altLang="zh-CN" dirty="0" err="1" smtClean="0"/>
              <a:t>Haar</a:t>
            </a:r>
            <a:r>
              <a:rPr lang="en-US" altLang="zh-CN" dirty="0" smtClean="0"/>
              <a:t>-wavelet </a:t>
            </a:r>
            <a:r>
              <a:rPr lang="en-US" altLang="zh-CN" dirty="0"/>
              <a:t>responses in x and y direction </a:t>
            </a:r>
            <a:r>
              <a:rPr lang="en-US" altLang="zh-CN" dirty="0" smtClean="0"/>
              <a:t>(in a circular neighborhood)</a:t>
            </a:r>
            <a:endParaRPr lang="en-US" altLang="zh-CN" dirty="0"/>
          </a:p>
          <a:p>
            <a:pPr lvl="1"/>
            <a:endParaRPr lang="en-US" altLang="zh-CN" dirty="0" smtClean="0"/>
          </a:p>
          <a:p>
            <a:pPr lvl="1"/>
            <a:r>
              <a:rPr lang="en-US" altLang="zh-CN" dirty="0" smtClean="0"/>
              <a:t>Reponses represented as 2D vectors</a:t>
            </a:r>
          </a:p>
          <a:p>
            <a:pPr lvl="1"/>
            <a:endParaRPr lang="en-US" altLang="zh-CN" dirty="0" smtClean="0"/>
          </a:p>
          <a:p>
            <a:pPr lvl="1"/>
            <a:r>
              <a:rPr lang="en-US" altLang="zh-CN" dirty="0" smtClean="0"/>
              <a:t>Average responses in a sliding window of 60 degree</a:t>
            </a:r>
          </a:p>
          <a:p>
            <a:pPr lvl="1"/>
            <a:endParaRPr lang="en-US" altLang="zh-CN" dirty="0" smtClean="0"/>
          </a:p>
          <a:p>
            <a:pPr lvl="1"/>
            <a:r>
              <a:rPr lang="en-US" altLang="zh-CN" dirty="0" smtClean="0"/>
              <a:t>The longest vector indicates the orientation</a:t>
            </a:r>
            <a:endParaRPr lang="en-US" altLang="zh-CN" dirty="0"/>
          </a:p>
        </p:txBody>
      </p:sp>
      <p:grpSp>
        <p:nvGrpSpPr>
          <p:cNvPr id="2" name="Group 10"/>
          <p:cNvGrpSpPr/>
          <p:nvPr/>
        </p:nvGrpSpPr>
        <p:grpSpPr>
          <a:xfrm>
            <a:off x="6096000" y="1371600"/>
            <a:ext cx="990600" cy="990600"/>
            <a:chOff x="6096000" y="1371600"/>
            <a:chExt cx="990600" cy="990600"/>
          </a:xfrm>
        </p:grpSpPr>
        <p:sp>
          <p:nvSpPr>
            <p:cNvPr id="7" name="Rectangle 6"/>
            <p:cNvSpPr/>
            <p:nvPr/>
          </p:nvSpPr>
          <p:spPr bwMode="auto">
            <a:xfrm>
              <a:off x="60960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9" name="Rectangle 8"/>
            <p:cNvSpPr/>
            <p:nvPr/>
          </p:nvSpPr>
          <p:spPr bwMode="auto">
            <a:xfrm>
              <a:off x="6096000" y="1371600"/>
              <a:ext cx="533400" cy="9906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3" name="Group 11"/>
          <p:cNvGrpSpPr/>
          <p:nvPr/>
        </p:nvGrpSpPr>
        <p:grpSpPr>
          <a:xfrm>
            <a:off x="7391400" y="1371600"/>
            <a:ext cx="990600" cy="990600"/>
            <a:chOff x="7391400" y="1371600"/>
            <a:chExt cx="990600" cy="990600"/>
          </a:xfrm>
        </p:grpSpPr>
        <p:sp>
          <p:nvSpPr>
            <p:cNvPr id="8" name="Rectangle 7"/>
            <p:cNvSpPr/>
            <p:nvPr/>
          </p:nvSpPr>
          <p:spPr bwMode="auto">
            <a:xfrm>
              <a:off x="7391400" y="1371600"/>
              <a:ext cx="990600" cy="99060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10" name="Rectangle 9"/>
            <p:cNvSpPr/>
            <p:nvPr/>
          </p:nvSpPr>
          <p:spPr bwMode="auto">
            <a:xfrm>
              <a:off x="7391400" y="1371600"/>
              <a:ext cx="990600" cy="533400"/>
            </a:xfrm>
            <a:prstGeom prst="rect">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grpSp>
      <p:grpSp>
        <p:nvGrpSpPr>
          <p:cNvPr id="4" name="Group 17"/>
          <p:cNvGrpSpPr/>
          <p:nvPr/>
        </p:nvGrpSpPr>
        <p:grpSpPr>
          <a:xfrm>
            <a:off x="5867400" y="2740223"/>
            <a:ext cx="3150684" cy="2974777"/>
            <a:chOff x="5867400" y="2740223"/>
            <a:chExt cx="3150684" cy="2974777"/>
          </a:xfrm>
        </p:grpSpPr>
        <p:cxnSp>
          <p:nvCxnSpPr>
            <p:cNvPr id="13" name="Straight Arrow Connector 12"/>
            <p:cNvCxnSpPr/>
            <p:nvPr/>
          </p:nvCxnSpPr>
          <p:spPr bwMode="auto">
            <a:xfrm>
              <a:off x="5867400" y="4341812"/>
              <a:ext cx="2971800" cy="1588"/>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flipH="1" flipV="1">
              <a:off x="5867400" y="4266406"/>
              <a:ext cx="2895600" cy="1588"/>
            </a:xfrm>
            <a:prstGeom prst="straightConnector1">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6934200" y="2740223"/>
              <a:ext cx="391454" cy="307777"/>
            </a:xfrm>
            <a:prstGeom prst="rect">
              <a:avLst/>
            </a:prstGeom>
            <a:noFill/>
          </p:spPr>
          <p:txBody>
            <a:bodyPr wrap="none" rtlCol="0">
              <a:spAutoFit/>
            </a:bodyPr>
            <a:lstStyle/>
            <a:p>
              <a:r>
                <a:rPr lang="en-US" sz="1400" dirty="0" smtClean="0">
                  <a:solidFill>
                    <a:schemeClr val="tx1"/>
                  </a:solidFill>
                  <a:latin typeface="+mn-lt"/>
                </a:rPr>
                <a:t>dy</a:t>
              </a:r>
              <a:endParaRPr lang="en-US" sz="1400" dirty="0">
                <a:solidFill>
                  <a:schemeClr val="tx1"/>
                </a:solidFill>
                <a:latin typeface="+mn-lt"/>
              </a:endParaRPr>
            </a:p>
          </p:txBody>
        </p:sp>
        <p:sp>
          <p:nvSpPr>
            <p:cNvPr id="17" name="TextBox 16"/>
            <p:cNvSpPr txBox="1"/>
            <p:nvPr/>
          </p:nvSpPr>
          <p:spPr>
            <a:xfrm>
              <a:off x="8610600" y="3962400"/>
              <a:ext cx="407484" cy="307777"/>
            </a:xfrm>
            <a:prstGeom prst="rect">
              <a:avLst/>
            </a:prstGeom>
            <a:noFill/>
          </p:spPr>
          <p:txBody>
            <a:bodyPr wrap="none" rtlCol="0">
              <a:spAutoFit/>
            </a:bodyPr>
            <a:lstStyle/>
            <a:p>
              <a:r>
                <a:rPr lang="en-US" sz="1400" dirty="0" smtClean="0">
                  <a:solidFill>
                    <a:schemeClr val="tx1"/>
                  </a:solidFill>
                  <a:latin typeface="+mn-lt"/>
                </a:rPr>
                <a:t>dx</a:t>
              </a:r>
              <a:endParaRPr lang="en-US" sz="1400" dirty="0">
                <a:solidFill>
                  <a:schemeClr val="tx1"/>
                </a:solidFill>
                <a:latin typeface="+mn-lt"/>
              </a:endParaRPr>
            </a:p>
          </p:txBody>
        </p:sp>
      </p:grpSp>
      <p:sp>
        <p:nvSpPr>
          <p:cNvPr id="19" name="Oval 18"/>
          <p:cNvSpPr/>
          <p:nvPr/>
        </p:nvSpPr>
        <p:spPr bwMode="auto">
          <a:xfrm>
            <a:off x="70866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0" name="Oval 19"/>
          <p:cNvSpPr/>
          <p:nvPr/>
        </p:nvSpPr>
        <p:spPr bwMode="auto">
          <a:xfrm>
            <a:off x="67056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1" name="Oval 20"/>
          <p:cNvSpPr/>
          <p:nvPr/>
        </p:nvSpPr>
        <p:spPr bwMode="auto">
          <a:xfrm>
            <a:off x="6934200" y="4419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2" name="Oval 21"/>
          <p:cNvSpPr/>
          <p:nvPr/>
        </p:nvSpPr>
        <p:spPr bwMode="auto">
          <a:xfrm>
            <a:off x="7696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3" name="Oval 22"/>
          <p:cNvSpPr/>
          <p:nvPr/>
        </p:nvSpPr>
        <p:spPr bwMode="auto">
          <a:xfrm>
            <a:off x="76200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4" name="Oval 23"/>
          <p:cNvSpPr/>
          <p:nvPr/>
        </p:nvSpPr>
        <p:spPr bwMode="auto">
          <a:xfrm>
            <a:off x="6858000" y="4572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5" name="Oval 24"/>
          <p:cNvSpPr/>
          <p:nvPr/>
        </p:nvSpPr>
        <p:spPr bwMode="auto">
          <a:xfrm>
            <a:off x="8153400" y="4495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6" name="Oval 25"/>
          <p:cNvSpPr/>
          <p:nvPr/>
        </p:nvSpPr>
        <p:spPr bwMode="auto">
          <a:xfrm>
            <a:off x="7848600" y="4724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7" name="Oval 26"/>
          <p:cNvSpPr/>
          <p:nvPr/>
        </p:nvSpPr>
        <p:spPr bwMode="auto">
          <a:xfrm>
            <a:off x="79248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8" name="Oval 27"/>
          <p:cNvSpPr/>
          <p:nvPr/>
        </p:nvSpPr>
        <p:spPr bwMode="auto">
          <a:xfrm>
            <a:off x="8077200" y="41910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29" name="Oval 28"/>
          <p:cNvSpPr/>
          <p:nvPr/>
        </p:nvSpPr>
        <p:spPr bwMode="auto">
          <a:xfrm>
            <a:off x="745236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0" name="Oval 29"/>
          <p:cNvSpPr/>
          <p:nvPr/>
        </p:nvSpPr>
        <p:spPr bwMode="auto">
          <a:xfrm>
            <a:off x="7772400" y="43434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1" name="Oval 30"/>
          <p:cNvSpPr/>
          <p:nvPr/>
        </p:nvSpPr>
        <p:spPr bwMode="auto">
          <a:xfrm>
            <a:off x="6858000" y="42672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2" name="Oval 31"/>
          <p:cNvSpPr/>
          <p:nvPr/>
        </p:nvSpPr>
        <p:spPr bwMode="auto">
          <a:xfrm>
            <a:off x="8001000" y="40386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3" name="Oval 32"/>
          <p:cNvSpPr/>
          <p:nvPr/>
        </p:nvSpPr>
        <p:spPr bwMode="auto">
          <a:xfrm>
            <a:off x="7391400" y="4114800"/>
            <a:ext cx="91440" cy="91440"/>
          </a:xfrm>
          <a:prstGeom prst="ellipse">
            <a:avLst/>
          </a:prstGeom>
          <a:solidFill>
            <a:schemeClr val="tx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4" name="Oval 33"/>
          <p:cNvSpPr/>
          <p:nvPr/>
        </p:nvSpPr>
        <p:spPr bwMode="auto">
          <a:xfrm>
            <a:off x="6096000" y="3124200"/>
            <a:ext cx="2438400" cy="2438400"/>
          </a:xfrm>
          <a:prstGeom prst="ellipse">
            <a:avLst/>
          </a:prstGeom>
          <a:noFill/>
          <a:ln w="12700" cap="flat" cmpd="sng" algn="ctr">
            <a:solidFill>
              <a:schemeClr val="accent6"/>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
        <p:nvSpPr>
          <p:cNvPr id="35" name="Pie 34"/>
          <p:cNvSpPr/>
          <p:nvPr/>
        </p:nvSpPr>
        <p:spPr bwMode="auto">
          <a:xfrm>
            <a:off x="6096000" y="3124200"/>
            <a:ext cx="2438400" cy="2438400"/>
          </a:xfrm>
          <a:prstGeom prst="pie">
            <a:avLst>
              <a:gd name="adj1" fmla="val 20820323"/>
              <a:gd name="adj2" fmla="val 3368571"/>
            </a:avLst>
          </a:prstGeom>
          <a:solidFill>
            <a:schemeClr val="accent5">
              <a:alpha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cxnSp>
        <p:nvCxnSpPr>
          <p:cNvPr id="36" name="Straight Arrow Connector 35"/>
          <p:cNvCxnSpPr/>
          <p:nvPr/>
        </p:nvCxnSpPr>
        <p:spPr bwMode="auto">
          <a:xfrm>
            <a:off x="7315200" y="4343400"/>
            <a:ext cx="1524000" cy="271322"/>
          </a:xfrm>
          <a:prstGeom prst="straightConnector1">
            <a:avLst/>
          </a:prstGeom>
          <a:ln w="38100">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F99B9DA-F932-4458-A4AE-5A47A635DEDA}" type="slidenum">
              <a:rPr lang="en-US" altLang="zh-CN"/>
              <a:pPr/>
              <a:t>38</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6450" name="Rectangle 2"/>
          <p:cNvSpPr>
            <a:spLocks noGrp="1" noChangeArrowheads="1"/>
          </p:cNvSpPr>
          <p:nvPr>
            <p:ph type="title"/>
          </p:nvPr>
        </p:nvSpPr>
        <p:spPr>
          <a:ln/>
        </p:spPr>
        <p:txBody>
          <a:bodyPr/>
          <a:lstStyle/>
          <a:p>
            <a:r>
              <a:rPr lang="en-US" altLang="zh-CN"/>
              <a:t>Descriptor</a:t>
            </a:r>
          </a:p>
        </p:txBody>
      </p:sp>
      <p:sp>
        <p:nvSpPr>
          <p:cNvPr id="616451" name="Rectangle 3"/>
          <p:cNvSpPr>
            <a:spLocks noGrp="1" noChangeArrowheads="1"/>
          </p:cNvSpPr>
          <p:nvPr>
            <p:ph type="body" idx="1"/>
          </p:nvPr>
        </p:nvSpPr>
        <p:spPr/>
        <p:txBody>
          <a:bodyPr/>
          <a:lstStyle/>
          <a:p>
            <a:r>
              <a:rPr lang="en-US" altLang="zh-CN" b="1" dirty="0"/>
              <a:t>Descriptor components</a:t>
            </a:r>
          </a:p>
          <a:p>
            <a:pPr lvl="1"/>
            <a:r>
              <a:rPr lang="en-US" altLang="zh-CN" dirty="0"/>
              <a:t>Context of the descriptor: a square region oriented along the orientation (centered around the interest point</a:t>
            </a:r>
            <a:r>
              <a:rPr lang="en-US" altLang="zh-CN" dirty="0" smtClean="0"/>
              <a:t>)</a:t>
            </a:r>
            <a:endParaRPr lang="en-US" altLang="zh-CN" dirty="0"/>
          </a:p>
          <a:p>
            <a:pPr lvl="1"/>
            <a:r>
              <a:rPr lang="en-US" altLang="zh-CN" dirty="0" smtClean="0"/>
              <a:t>Local statistics</a:t>
            </a:r>
            <a:endParaRPr lang="en-US" altLang="zh-CN" dirty="0"/>
          </a:p>
          <a:p>
            <a:pPr lvl="2"/>
            <a:r>
              <a:rPr lang="en-US" altLang="zh-CN" dirty="0"/>
              <a:t>Uniform 4 x 4 </a:t>
            </a:r>
            <a:r>
              <a:rPr lang="en-US" altLang="zh-CN" dirty="0" err="1"/>
              <a:t>subregions</a:t>
            </a:r>
            <a:r>
              <a:rPr lang="en-US" altLang="zh-CN" dirty="0"/>
              <a:t> </a:t>
            </a:r>
            <a:endParaRPr lang="en-US" altLang="zh-CN" dirty="0" smtClean="0"/>
          </a:p>
          <a:p>
            <a:pPr lvl="2"/>
            <a:r>
              <a:rPr lang="en-US" altLang="zh-CN" dirty="0" smtClean="0"/>
              <a:t>Intensity gradients (I): Sum of </a:t>
            </a:r>
            <a:r>
              <a:rPr lang="en-US" altLang="zh-CN" dirty="0" err="1" smtClean="0"/>
              <a:t>Haar</a:t>
            </a:r>
            <a:r>
              <a:rPr lang="en-US" altLang="zh-CN" dirty="0" smtClean="0"/>
              <a:t>-wavelet </a:t>
            </a:r>
            <a:r>
              <a:rPr lang="en-US" altLang="zh-CN" dirty="0"/>
              <a:t>responses: dx, dy, |dx|, |</a:t>
            </a:r>
            <a:r>
              <a:rPr lang="en-US" altLang="zh-CN" dirty="0" smtClean="0"/>
              <a:t>dy|</a:t>
            </a:r>
          </a:p>
          <a:p>
            <a:pPr lvl="2"/>
            <a:r>
              <a:rPr lang="en-US" altLang="zh-CN" dirty="0" smtClean="0"/>
              <a:t>Color </a:t>
            </a:r>
            <a:r>
              <a:rPr lang="en-US" altLang="zh-CN" dirty="0"/>
              <a:t>statistics (</a:t>
            </a:r>
            <a:r>
              <a:rPr lang="en-US" altLang="zh-CN" dirty="0" smtClean="0"/>
              <a:t>C): Coarse </a:t>
            </a:r>
            <a:r>
              <a:rPr lang="en-US" altLang="zh-CN" dirty="0"/>
              <a:t>color histogram of </a:t>
            </a:r>
            <a:r>
              <a:rPr lang="en-US" altLang="zh-CN" dirty="0" smtClean="0"/>
              <a:t>the region (alpha &amp; beta channels in L*a*b space)</a:t>
            </a:r>
            <a:endParaRPr lang="en-US" altLang="zh-CN" dirty="0"/>
          </a:p>
          <a:p>
            <a:pPr lvl="1"/>
            <a:endParaRPr lang="en-US" altLang="zh-CN" dirty="0"/>
          </a:p>
          <a:p>
            <a:pPr lvl="1"/>
            <a:endParaRPr lang="en-US" altLang="zh-CN" dirty="0"/>
          </a:p>
        </p:txBody>
      </p:sp>
      <p:pic>
        <p:nvPicPr>
          <p:cNvPr id="659458" name="Picture 2"/>
          <p:cNvPicPr>
            <a:picLocks noChangeAspect="1" noChangeArrowheads="1"/>
          </p:cNvPicPr>
          <p:nvPr/>
        </p:nvPicPr>
        <p:blipFill>
          <a:blip r:embed="rId3" cstate="screen"/>
          <a:srcRect/>
          <a:stretch>
            <a:fillRect/>
          </a:stretch>
        </p:blipFill>
        <p:spPr bwMode="auto">
          <a:xfrm>
            <a:off x="3200400" y="3276600"/>
            <a:ext cx="4953000" cy="3221579"/>
          </a:xfrm>
          <a:prstGeom prst="rect">
            <a:avLst/>
          </a:prstGeom>
          <a:noFill/>
          <a:ln w="9525">
            <a:noFill/>
            <a:miter lim="800000"/>
            <a:headEnd/>
            <a:tailEnd/>
          </a:ln>
        </p:spPr>
      </p:pic>
      <p:sp>
        <p:nvSpPr>
          <p:cNvPr id="9" name="Text Box 4"/>
          <p:cNvSpPr txBox="1">
            <a:spLocks noChangeArrowheads="1"/>
          </p:cNvSpPr>
          <p:nvPr/>
        </p:nvSpPr>
        <p:spPr bwMode="auto">
          <a:xfrm>
            <a:off x="5943600" y="6400800"/>
            <a:ext cx="2514600" cy="246221"/>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000" dirty="0">
                <a:solidFill>
                  <a:srgbClr val="969696"/>
                </a:solidFill>
                <a:latin typeface="Arial" charset="0"/>
                <a:cs typeface="Arial" charset="0"/>
              </a:rPr>
              <a:t>[ Image courtesy of </a:t>
            </a:r>
            <a:r>
              <a:rPr lang="en-US" altLang="zh-CN" sz="1000" dirty="0" smtClean="0">
                <a:solidFill>
                  <a:srgbClr val="969696"/>
                </a:solidFill>
                <a:latin typeface="Arial" charset="0"/>
                <a:cs typeface="Arial" charset="0"/>
              </a:rPr>
              <a:t> Bay et al. 2006]</a:t>
            </a:r>
            <a:endParaRPr lang="en-US" altLang="zh-CN" sz="1000" dirty="0">
              <a:solidFill>
                <a:srgbClr val="969696"/>
              </a:solidFill>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0A722BB-BC15-45CA-AC8F-D9A18AB9D68B}" type="slidenum">
              <a:rPr lang="en-US" altLang="zh-CN"/>
              <a:pPr/>
              <a:t>39</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612354" name="Rectangle 2"/>
          <p:cNvSpPr>
            <a:spLocks noGrp="1" noChangeArrowheads="1"/>
          </p:cNvSpPr>
          <p:nvPr>
            <p:ph type="title"/>
          </p:nvPr>
        </p:nvSpPr>
        <p:spPr>
          <a:ln/>
        </p:spPr>
        <p:txBody>
          <a:bodyPr/>
          <a:lstStyle/>
          <a:p>
            <a:r>
              <a:rPr lang="en-US" altLang="zh-CN" dirty="0" err="1"/>
              <a:t>Dermoscopy</a:t>
            </a:r>
            <a:r>
              <a:rPr lang="en-US" altLang="zh-CN" dirty="0"/>
              <a:t> </a:t>
            </a:r>
            <a:r>
              <a:rPr lang="en-US" altLang="zh-CN" dirty="0" smtClean="0"/>
              <a:t>Interest Point</a:t>
            </a:r>
            <a:endParaRPr lang="en-US" altLang="zh-CN" dirty="0"/>
          </a:p>
        </p:txBody>
      </p:sp>
      <p:pic>
        <p:nvPicPr>
          <p:cNvPr id="658434" name="Picture 2" descr="C:\howardz\work\project\howdie\data\images\output\0000238_result.jpg"/>
          <p:cNvPicPr>
            <a:picLocks noChangeAspect="1" noChangeArrowheads="1"/>
          </p:cNvPicPr>
          <p:nvPr/>
        </p:nvPicPr>
        <p:blipFill>
          <a:blip r:embed="rId3" cstate="screen"/>
          <a:srcRect/>
          <a:stretch>
            <a:fillRect/>
          </a:stretch>
        </p:blipFill>
        <p:spPr bwMode="auto">
          <a:xfrm>
            <a:off x="762000" y="685800"/>
            <a:ext cx="3657600" cy="2743200"/>
          </a:xfrm>
          <a:prstGeom prst="rect">
            <a:avLst/>
          </a:prstGeom>
          <a:noFill/>
        </p:spPr>
      </p:pic>
      <p:pic>
        <p:nvPicPr>
          <p:cNvPr id="658436" name="Picture 4" descr="C:\howardz\work\project\howdie\data\images\output\0000232_result.jpg"/>
          <p:cNvPicPr>
            <a:picLocks noChangeAspect="1" noChangeArrowheads="1"/>
          </p:cNvPicPr>
          <p:nvPr/>
        </p:nvPicPr>
        <p:blipFill>
          <a:blip r:embed="rId4" cstate="screen"/>
          <a:srcRect/>
          <a:stretch>
            <a:fillRect/>
          </a:stretch>
        </p:blipFill>
        <p:spPr bwMode="auto">
          <a:xfrm>
            <a:off x="762000" y="3657600"/>
            <a:ext cx="3657600" cy="2743200"/>
          </a:xfrm>
          <a:prstGeom prst="rect">
            <a:avLst/>
          </a:prstGeom>
          <a:noFill/>
        </p:spPr>
      </p:pic>
      <p:pic>
        <p:nvPicPr>
          <p:cNvPr id="658437" name="Picture 5" descr="C:\howardz\work\project\howdie\data\images\output\0000236_result.jpg"/>
          <p:cNvPicPr>
            <a:picLocks noChangeAspect="1" noChangeArrowheads="1"/>
          </p:cNvPicPr>
          <p:nvPr/>
        </p:nvPicPr>
        <p:blipFill>
          <a:blip r:embed="rId5" cstate="screen"/>
          <a:srcRect/>
          <a:stretch>
            <a:fillRect/>
          </a:stretch>
        </p:blipFill>
        <p:spPr bwMode="auto">
          <a:xfrm>
            <a:off x="4724400" y="685800"/>
            <a:ext cx="3657600" cy="2743200"/>
          </a:xfrm>
          <a:prstGeom prst="rect">
            <a:avLst/>
          </a:prstGeom>
          <a:noFill/>
        </p:spPr>
      </p:pic>
      <p:pic>
        <p:nvPicPr>
          <p:cNvPr id="12" name="Picture 2" descr="C:\howardz\work\doc\paper\2009.ISBI\DIP\images\0000228_dip_result.jpg"/>
          <p:cNvPicPr>
            <a:picLocks noChangeAspect="1" noChangeArrowheads="1"/>
          </p:cNvPicPr>
          <p:nvPr/>
        </p:nvPicPr>
        <p:blipFill>
          <a:blip r:embed="rId6" cstate="screen"/>
          <a:srcRect/>
          <a:stretch>
            <a:fillRect/>
          </a:stretch>
        </p:blipFill>
        <p:spPr bwMode="auto">
          <a:xfrm>
            <a:off x="4724400" y="3657600"/>
            <a:ext cx="3657600" cy="274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84C59325-1091-4498-8FAF-18878934FB58}" type="slidenum">
              <a:rPr lang="en-US" altLang="zh-CN"/>
              <a:pPr/>
              <a:t>4</a:t>
            </a:fld>
            <a:endParaRPr lang="en-US" altLang="zh-CN"/>
          </a:p>
        </p:txBody>
      </p:sp>
      <p:sp>
        <p:nvSpPr>
          <p:cNvPr id="16" name="Date Placeholder 5"/>
          <p:cNvSpPr>
            <a:spLocks noGrp="1"/>
          </p:cNvSpPr>
          <p:nvPr>
            <p:ph type="dt" sz="half" idx="12"/>
          </p:nvPr>
        </p:nvSpPr>
        <p:spPr/>
        <p:txBody>
          <a:bodyPr/>
          <a:lstStyle/>
          <a:p>
            <a:r>
              <a:rPr lang="en-US"/>
              <a:t>2009-07-01</a:t>
            </a:r>
            <a:endParaRPr lang="en-US" altLang="zh-CN"/>
          </a:p>
        </p:txBody>
      </p:sp>
      <p:sp>
        <p:nvSpPr>
          <p:cNvPr id="649218" name="Rectangle 2"/>
          <p:cNvSpPr>
            <a:spLocks noGrp="1" noChangeArrowheads="1"/>
          </p:cNvSpPr>
          <p:nvPr>
            <p:ph type="title"/>
          </p:nvPr>
        </p:nvSpPr>
        <p:spPr>
          <a:ln/>
        </p:spPr>
        <p:txBody>
          <a:bodyPr/>
          <a:lstStyle/>
          <a:p>
            <a:r>
              <a:rPr lang="en-US" altLang="zh-CN"/>
              <a:t>Skin cancer</a:t>
            </a:r>
          </a:p>
        </p:txBody>
      </p:sp>
      <p:sp>
        <p:nvSpPr>
          <p:cNvPr id="649219" name="Rectangle 3"/>
          <p:cNvSpPr>
            <a:spLocks noGrp="1" noChangeArrowheads="1"/>
          </p:cNvSpPr>
          <p:nvPr>
            <p:ph type="body" idx="1"/>
          </p:nvPr>
        </p:nvSpPr>
        <p:spPr>
          <a:xfrm>
            <a:off x="457200" y="609600"/>
            <a:ext cx="7924800" cy="838200"/>
          </a:xfrm>
        </p:spPr>
        <p:txBody>
          <a:bodyPr/>
          <a:lstStyle/>
          <a:p>
            <a:r>
              <a:rPr lang="en-US" altLang="zh-CN"/>
              <a:t>Skin cancer : most common type of cancer ( &gt; 1 million )</a:t>
            </a:r>
          </a:p>
          <a:p>
            <a:r>
              <a:rPr lang="en-US" altLang="zh-CN"/>
              <a:t>forms in tissues of the skin</a:t>
            </a:r>
          </a:p>
        </p:txBody>
      </p:sp>
      <p:sp>
        <p:nvSpPr>
          <p:cNvPr id="649220"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dirty="0">
                <a:solidFill>
                  <a:srgbClr val="969696"/>
                </a:solidFill>
                <a:latin typeface="Arial" charset="0"/>
                <a:cs typeface="Arial" charset="0"/>
              </a:rPr>
              <a:t>[ Image courtesy of “An Atlas of Surface Microscopy of Pigmented Skin Lesions: </a:t>
            </a:r>
            <a:r>
              <a:rPr lang="en-US" altLang="zh-CN" sz="1000" dirty="0" err="1">
                <a:solidFill>
                  <a:srgbClr val="969696"/>
                </a:solidFill>
                <a:latin typeface="Arial" charset="0"/>
                <a:cs typeface="Arial" charset="0"/>
              </a:rPr>
              <a:t>Dermoscopy</a:t>
            </a:r>
            <a:r>
              <a:rPr lang="en-US" altLang="zh-CN" sz="1000" dirty="0">
                <a:solidFill>
                  <a:srgbClr val="969696"/>
                </a:solidFill>
                <a:latin typeface="Arial" charset="0"/>
                <a:cs typeface="Arial" charset="0"/>
              </a:rPr>
              <a:t>” ]</a:t>
            </a:r>
          </a:p>
        </p:txBody>
      </p:sp>
      <p:pic>
        <p:nvPicPr>
          <p:cNvPr id="649221" name="Picture 5" descr="0143_clinical"/>
          <p:cNvPicPr>
            <a:picLocks noChangeAspect="1" noChangeArrowheads="1"/>
          </p:cNvPicPr>
          <p:nvPr/>
        </p:nvPicPr>
        <p:blipFill>
          <a:blip r:embed="rId3" cstate="screen">
            <a:lum contrast="24000"/>
          </a:blip>
          <a:srcRect/>
          <a:stretch>
            <a:fillRect/>
          </a:stretch>
        </p:blipFill>
        <p:spPr bwMode="auto">
          <a:xfrm>
            <a:off x="1666875" y="1862138"/>
            <a:ext cx="2295525" cy="1462087"/>
          </a:xfrm>
          <a:prstGeom prst="rect">
            <a:avLst/>
          </a:prstGeom>
          <a:noFill/>
        </p:spPr>
      </p:pic>
      <p:pic>
        <p:nvPicPr>
          <p:cNvPr id="649222" name="Picture 6" descr="0148_clinical"/>
          <p:cNvPicPr>
            <a:picLocks noChangeAspect="1" noChangeArrowheads="1"/>
          </p:cNvPicPr>
          <p:nvPr/>
        </p:nvPicPr>
        <p:blipFill>
          <a:blip r:embed="rId4" cstate="screen">
            <a:lum contrast="24000"/>
          </a:blip>
          <a:srcRect/>
          <a:stretch>
            <a:fillRect/>
          </a:stretch>
        </p:blipFill>
        <p:spPr bwMode="auto">
          <a:xfrm>
            <a:off x="1666875" y="3490913"/>
            <a:ext cx="2293938" cy="1462087"/>
          </a:xfrm>
          <a:prstGeom prst="rect">
            <a:avLst/>
          </a:prstGeom>
          <a:noFill/>
        </p:spPr>
      </p:pic>
      <p:pic>
        <p:nvPicPr>
          <p:cNvPr id="649223" name="Picture 7" descr="0314_clinical"/>
          <p:cNvPicPr>
            <a:picLocks noChangeAspect="1" noChangeArrowheads="1"/>
          </p:cNvPicPr>
          <p:nvPr/>
        </p:nvPicPr>
        <p:blipFill>
          <a:blip r:embed="rId5" cstate="screen">
            <a:lum contrast="24000"/>
          </a:blip>
          <a:srcRect/>
          <a:stretch>
            <a:fillRect/>
          </a:stretch>
        </p:blipFill>
        <p:spPr bwMode="auto">
          <a:xfrm>
            <a:off x="1666875" y="5091113"/>
            <a:ext cx="2292350" cy="1462087"/>
          </a:xfrm>
          <a:prstGeom prst="rect">
            <a:avLst/>
          </a:prstGeom>
          <a:noFill/>
        </p:spPr>
      </p:pic>
      <p:pic>
        <p:nvPicPr>
          <p:cNvPr id="649224" name="Picture 8" descr="0150_clinical"/>
          <p:cNvPicPr>
            <a:picLocks noChangeAspect="1" noChangeArrowheads="1"/>
          </p:cNvPicPr>
          <p:nvPr/>
        </p:nvPicPr>
        <p:blipFill>
          <a:blip r:embed="rId6" cstate="screen"/>
          <a:srcRect/>
          <a:stretch>
            <a:fillRect/>
          </a:stretch>
        </p:blipFill>
        <p:spPr bwMode="auto">
          <a:xfrm>
            <a:off x="4411663" y="5091113"/>
            <a:ext cx="2293937" cy="1462087"/>
          </a:xfrm>
          <a:prstGeom prst="rect">
            <a:avLst/>
          </a:prstGeom>
          <a:noFill/>
          <a:ln w="9525">
            <a:noFill/>
            <a:miter lim="800000"/>
            <a:headEnd/>
            <a:tailEnd/>
          </a:ln>
        </p:spPr>
      </p:pic>
      <p:pic>
        <p:nvPicPr>
          <p:cNvPr id="649225" name="Picture 9" descr="0010009_clinical"/>
          <p:cNvPicPr>
            <a:picLocks noChangeAspect="1" noChangeArrowheads="1"/>
          </p:cNvPicPr>
          <p:nvPr/>
        </p:nvPicPr>
        <p:blipFill>
          <a:blip r:embed="rId7" cstate="screen"/>
          <a:srcRect/>
          <a:stretch>
            <a:fillRect/>
          </a:stretch>
        </p:blipFill>
        <p:spPr bwMode="auto">
          <a:xfrm>
            <a:off x="4411663" y="1862138"/>
            <a:ext cx="2293937" cy="1462087"/>
          </a:xfrm>
          <a:prstGeom prst="rect">
            <a:avLst/>
          </a:prstGeom>
          <a:noFill/>
        </p:spPr>
      </p:pic>
      <p:pic>
        <p:nvPicPr>
          <p:cNvPr id="649226" name="Picture 10" descr="scc"/>
          <p:cNvPicPr>
            <a:picLocks noChangeAspect="1" noChangeArrowheads="1"/>
          </p:cNvPicPr>
          <p:nvPr/>
        </p:nvPicPr>
        <p:blipFill>
          <a:blip r:embed="rId8" cstate="screen"/>
          <a:srcRect/>
          <a:stretch>
            <a:fillRect/>
          </a:stretch>
        </p:blipFill>
        <p:spPr bwMode="auto">
          <a:xfrm>
            <a:off x="4411663" y="3490913"/>
            <a:ext cx="2292350" cy="1462087"/>
          </a:xfrm>
          <a:prstGeom prst="rect">
            <a:avLst/>
          </a:prstGeom>
          <a:noFill/>
        </p:spPr>
      </p:pic>
      <p:sp>
        <p:nvSpPr>
          <p:cNvPr id="649227" name="Line 11"/>
          <p:cNvSpPr>
            <a:spLocks noChangeShapeType="1"/>
          </p:cNvSpPr>
          <p:nvPr/>
        </p:nvSpPr>
        <p:spPr bwMode="auto">
          <a:xfrm>
            <a:off x="4191000" y="1524000"/>
            <a:ext cx="0" cy="5105400"/>
          </a:xfrm>
          <a:prstGeom prst="line">
            <a:avLst/>
          </a:prstGeom>
          <a:noFill/>
          <a:ln w="38100" cap="rnd">
            <a:solidFill>
              <a:srgbClr val="808080"/>
            </a:solidFill>
            <a:prstDash val="sysDot"/>
            <a:round/>
            <a:headEnd/>
            <a:tailEnd/>
          </a:ln>
          <a:effectLst/>
        </p:spPr>
        <p:txBody>
          <a:bodyPr>
            <a:spAutoFit/>
          </a:bodyPr>
          <a:lstStyle/>
          <a:p>
            <a:endParaRPr lang="en-US"/>
          </a:p>
        </p:txBody>
      </p:sp>
      <p:sp>
        <p:nvSpPr>
          <p:cNvPr id="649228" name="Text Box 12"/>
          <p:cNvSpPr txBox="1">
            <a:spLocks noChangeArrowheads="1"/>
          </p:cNvSpPr>
          <p:nvPr/>
        </p:nvSpPr>
        <p:spPr bwMode="auto">
          <a:xfrm>
            <a:off x="1600200" y="1371600"/>
            <a:ext cx="2438400" cy="457200"/>
          </a:xfrm>
          <a:prstGeom prst="rect">
            <a:avLst/>
          </a:prstGeom>
          <a:noFill/>
          <a:ln w="12700">
            <a:noFill/>
            <a:miter lim="800000"/>
            <a:headEnd/>
            <a:tailEnd/>
          </a:ln>
          <a:effectLst/>
        </p:spPr>
        <p:txBody>
          <a:bodyPr>
            <a:spAutoFit/>
          </a:bodyPr>
          <a:lstStyle/>
          <a:p>
            <a:pPr>
              <a:spcBef>
                <a:spcPct val="50000"/>
              </a:spcBef>
            </a:pPr>
            <a:r>
              <a:rPr lang="en-US" sz="2400" b="1">
                <a:solidFill>
                  <a:srgbClr val="008000"/>
                </a:solidFill>
                <a:latin typeface="Lucida Sans Unicode" pitchFamily="34" charset="0"/>
              </a:rPr>
              <a:t>Benign lesions</a:t>
            </a:r>
          </a:p>
        </p:txBody>
      </p:sp>
      <p:sp>
        <p:nvSpPr>
          <p:cNvPr id="649229" name="Text Box 13"/>
          <p:cNvSpPr txBox="1">
            <a:spLocks noChangeArrowheads="1"/>
          </p:cNvSpPr>
          <p:nvPr/>
        </p:nvSpPr>
        <p:spPr bwMode="auto">
          <a:xfrm>
            <a:off x="4572000" y="1371600"/>
            <a:ext cx="1981200" cy="457200"/>
          </a:xfrm>
          <a:prstGeom prst="rect">
            <a:avLst/>
          </a:prstGeom>
          <a:noFill/>
          <a:ln w="12700">
            <a:noFill/>
            <a:miter lim="800000"/>
            <a:headEnd/>
            <a:tailEnd/>
          </a:ln>
          <a:effectLst/>
        </p:spPr>
        <p:txBody>
          <a:bodyPr>
            <a:spAutoFit/>
          </a:bodyPr>
          <a:lstStyle/>
          <a:p>
            <a:pPr>
              <a:spcBef>
                <a:spcPct val="50000"/>
              </a:spcBef>
            </a:pPr>
            <a:r>
              <a:rPr lang="en-US" sz="2400" b="1">
                <a:solidFill>
                  <a:srgbClr val="CC3300"/>
                </a:solidFill>
                <a:latin typeface="Lucida Sans Unicode" pitchFamily="34" charset="0"/>
              </a:rPr>
              <a:t>Skin cancer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0A722BB-BC15-45CA-AC8F-D9A18AB9D68B}" type="slidenum">
              <a:rPr lang="en-US" altLang="zh-CN"/>
              <a:pPr/>
              <a:t>40</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612354" name="Rectangle 2"/>
          <p:cNvSpPr>
            <a:spLocks noGrp="1" noChangeArrowheads="1"/>
          </p:cNvSpPr>
          <p:nvPr>
            <p:ph type="title"/>
          </p:nvPr>
        </p:nvSpPr>
        <p:spPr>
          <a:ln/>
        </p:spPr>
        <p:txBody>
          <a:bodyPr/>
          <a:lstStyle/>
          <a:p>
            <a:r>
              <a:rPr lang="en-US" altLang="zh-CN"/>
              <a:t>Dermoscopy specific</a:t>
            </a:r>
          </a:p>
        </p:txBody>
      </p:sp>
      <p:sp>
        <p:nvSpPr>
          <p:cNvPr id="612355" name="Rectangle 3"/>
          <p:cNvSpPr>
            <a:spLocks noGrp="1" noChangeArrowheads="1"/>
          </p:cNvSpPr>
          <p:nvPr>
            <p:ph type="body" idx="1"/>
          </p:nvPr>
        </p:nvSpPr>
        <p:spPr>
          <a:xfrm>
            <a:off x="457200" y="609600"/>
            <a:ext cx="7772400" cy="990600"/>
          </a:xfrm>
        </p:spPr>
        <p:txBody>
          <a:bodyPr/>
          <a:lstStyle/>
          <a:p>
            <a:r>
              <a:rPr lang="en-US" dirty="0"/>
              <a:t>Common interest point descriptor </a:t>
            </a:r>
            <a:r>
              <a:rPr lang="en-US" dirty="0" smtClean="0"/>
              <a:t>ignores </a:t>
            </a:r>
            <a:r>
              <a:rPr lang="en-US" dirty="0"/>
              <a:t>linear features</a:t>
            </a:r>
          </a:p>
        </p:txBody>
      </p:sp>
      <p:pic>
        <p:nvPicPr>
          <p:cNvPr id="660482" name="Picture 2" descr="C:\howardz\work\doc\paper\2009.ISBI\DIP\images\0000228_dip_result.jpg"/>
          <p:cNvPicPr>
            <a:picLocks noChangeAspect="1" noChangeArrowheads="1"/>
          </p:cNvPicPr>
          <p:nvPr/>
        </p:nvPicPr>
        <p:blipFill>
          <a:blip r:embed="rId3" cstate="screen"/>
          <a:srcRect/>
          <a:stretch>
            <a:fillRect/>
          </a:stretch>
        </p:blipFill>
        <p:spPr bwMode="auto">
          <a:xfrm>
            <a:off x="4648200" y="1981200"/>
            <a:ext cx="4267200" cy="3200400"/>
          </a:xfrm>
          <a:prstGeom prst="rect">
            <a:avLst/>
          </a:prstGeom>
          <a:noFill/>
        </p:spPr>
      </p:pic>
      <p:pic>
        <p:nvPicPr>
          <p:cNvPr id="660483" name="Picture 3" descr="C:\howardz\work\doc\paper\2009.ISBI\DIP\images\0000228_surf_result.jpg"/>
          <p:cNvPicPr>
            <a:picLocks noChangeAspect="1" noChangeArrowheads="1"/>
          </p:cNvPicPr>
          <p:nvPr/>
        </p:nvPicPr>
        <p:blipFill>
          <a:blip r:embed="rId4" cstate="screen"/>
          <a:srcRect/>
          <a:stretch>
            <a:fillRect/>
          </a:stretch>
        </p:blipFill>
        <p:spPr bwMode="auto">
          <a:xfrm>
            <a:off x="228600" y="1981200"/>
            <a:ext cx="4267201" cy="3200400"/>
          </a:xfrm>
          <a:prstGeom prst="rect">
            <a:avLst/>
          </a:prstGeom>
          <a:noFill/>
        </p:spPr>
      </p:pic>
      <p:sp>
        <p:nvSpPr>
          <p:cNvPr id="8" name="TextBox 7"/>
          <p:cNvSpPr txBox="1"/>
          <p:nvPr/>
        </p:nvSpPr>
        <p:spPr>
          <a:xfrm>
            <a:off x="1940519" y="5410200"/>
            <a:ext cx="1107481" cy="400110"/>
          </a:xfrm>
          <a:prstGeom prst="rect">
            <a:avLst/>
          </a:prstGeom>
          <a:noFill/>
        </p:spPr>
        <p:txBody>
          <a:bodyPr wrap="square" rtlCol="0">
            <a:spAutoFit/>
          </a:bodyPr>
          <a:lstStyle/>
          <a:p>
            <a:r>
              <a:rPr lang="en-US" dirty="0" smtClean="0">
                <a:solidFill>
                  <a:schemeClr val="tx1"/>
                </a:solidFill>
                <a:latin typeface="+mn-lt"/>
              </a:rPr>
              <a:t>SURF</a:t>
            </a:r>
            <a:endParaRPr lang="en-US" dirty="0">
              <a:solidFill>
                <a:schemeClr val="tx1"/>
              </a:solidFill>
              <a:latin typeface="+mn-lt"/>
            </a:endParaRPr>
          </a:p>
        </p:txBody>
      </p:sp>
      <p:sp>
        <p:nvSpPr>
          <p:cNvPr id="10" name="TextBox 9"/>
          <p:cNvSpPr txBox="1"/>
          <p:nvPr/>
        </p:nvSpPr>
        <p:spPr>
          <a:xfrm>
            <a:off x="6400800" y="5410200"/>
            <a:ext cx="1107481" cy="400110"/>
          </a:xfrm>
          <a:prstGeom prst="rect">
            <a:avLst/>
          </a:prstGeom>
          <a:noFill/>
        </p:spPr>
        <p:txBody>
          <a:bodyPr wrap="square" rtlCol="0">
            <a:spAutoFit/>
          </a:bodyPr>
          <a:lstStyle/>
          <a:p>
            <a:r>
              <a:rPr lang="en-US" dirty="0" smtClean="0">
                <a:solidFill>
                  <a:schemeClr val="tx1"/>
                </a:solidFill>
                <a:latin typeface="+mn-lt"/>
              </a:rPr>
              <a:t>DIP</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F25E9C6-0D9F-48BE-8037-EFE910D84EDB}" type="slidenum">
              <a:rPr lang="en-US" altLang="zh-CN"/>
              <a:pPr/>
              <a:t>41</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620546" name="Rectangle 2"/>
          <p:cNvSpPr>
            <a:spLocks noGrp="1" noChangeArrowheads="1"/>
          </p:cNvSpPr>
          <p:nvPr>
            <p:ph type="title"/>
          </p:nvPr>
        </p:nvSpPr>
        <p:spPr>
          <a:ln/>
        </p:spPr>
        <p:txBody>
          <a:bodyPr/>
          <a:lstStyle/>
          <a:p>
            <a:r>
              <a:rPr lang="en-US" altLang="zh-CN" dirty="0" smtClean="0"/>
              <a:t>Experiment</a:t>
            </a:r>
            <a:endParaRPr lang="en-US" altLang="zh-CN" dirty="0"/>
          </a:p>
        </p:txBody>
      </p:sp>
      <p:graphicFrame>
        <p:nvGraphicFramePr>
          <p:cNvPr id="661507" name="Object 3"/>
          <p:cNvGraphicFramePr>
            <a:graphicFrameLocks noChangeAspect="1"/>
          </p:cNvGraphicFramePr>
          <p:nvPr/>
        </p:nvGraphicFramePr>
        <p:xfrm>
          <a:off x="571500" y="533400"/>
          <a:ext cx="4000500" cy="3000375"/>
        </p:xfrm>
        <a:graphic>
          <a:graphicData uri="http://schemas.openxmlformats.org/presentationml/2006/ole">
            <p:oleObj spid="_x0000_s661507" name="Acrobat Document" r:id="rId4" imgW="4000254" imgH="3000312" progId="AcroExch.Document.7">
              <p:embed/>
            </p:oleObj>
          </a:graphicData>
        </a:graphic>
      </p:graphicFrame>
      <p:graphicFrame>
        <p:nvGraphicFramePr>
          <p:cNvPr id="661511" name="Object 7"/>
          <p:cNvGraphicFramePr>
            <a:graphicFrameLocks noChangeAspect="1"/>
          </p:cNvGraphicFramePr>
          <p:nvPr/>
        </p:nvGraphicFramePr>
        <p:xfrm>
          <a:off x="4495800" y="3505200"/>
          <a:ext cx="4000500" cy="3000375"/>
        </p:xfrm>
        <a:graphic>
          <a:graphicData uri="http://schemas.openxmlformats.org/presentationml/2006/ole">
            <p:oleObj spid="_x0000_s661511" name="Acrobat Document" r:id="rId5" imgW="4000254" imgH="3000312" progId="AcroExch.Document.7">
              <p:embed/>
            </p:oleObj>
          </a:graphicData>
        </a:graphic>
      </p:graphicFrame>
      <p:graphicFrame>
        <p:nvGraphicFramePr>
          <p:cNvPr id="661512" name="Object 8"/>
          <p:cNvGraphicFramePr>
            <a:graphicFrameLocks noChangeAspect="1"/>
          </p:cNvGraphicFramePr>
          <p:nvPr/>
        </p:nvGraphicFramePr>
        <p:xfrm>
          <a:off x="4495800" y="533400"/>
          <a:ext cx="4000500" cy="3000375"/>
        </p:xfrm>
        <a:graphic>
          <a:graphicData uri="http://schemas.openxmlformats.org/presentationml/2006/ole">
            <p:oleObj spid="_x0000_s661512" name="Acrobat Document" r:id="rId6" imgW="4000254" imgH="3000312" progId="AcroExch.Document.7">
              <p:embed/>
            </p:oleObj>
          </a:graphicData>
        </a:graphic>
      </p:graphicFrame>
      <p:graphicFrame>
        <p:nvGraphicFramePr>
          <p:cNvPr id="661513" name="Object 9"/>
          <p:cNvGraphicFramePr>
            <a:graphicFrameLocks noChangeAspect="1"/>
          </p:cNvGraphicFramePr>
          <p:nvPr/>
        </p:nvGraphicFramePr>
        <p:xfrm>
          <a:off x="571500" y="3476625"/>
          <a:ext cx="4000500" cy="3000375"/>
        </p:xfrm>
        <a:graphic>
          <a:graphicData uri="http://schemas.openxmlformats.org/presentationml/2006/ole">
            <p:oleObj spid="_x0000_s661513" name="Acrobat Document" r:id="rId7" imgW="4000254" imgH="3000312" progId="AcroExch.Document.7">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592BC18-9285-4CC2-99EC-30BDF92E699B}" type="slidenum">
              <a:rPr lang="en-US" altLang="zh-CN"/>
              <a:pPr/>
              <a:t>42</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10306" name="Rectangle 2"/>
          <p:cNvSpPr>
            <a:spLocks noGrp="1" noChangeArrowheads="1"/>
          </p:cNvSpPr>
          <p:nvPr>
            <p:ph type="title"/>
          </p:nvPr>
        </p:nvSpPr>
        <p:spPr>
          <a:ln/>
        </p:spPr>
        <p:txBody>
          <a:bodyPr/>
          <a:lstStyle/>
          <a:p>
            <a:r>
              <a:rPr lang="en-US" altLang="zh-CN"/>
              <a:t>Conclusion</a:t>
            </a:r>
          </a:p>
        </p:txBody>
      </p:sp>
      <p:sp>
        <p:nvSpPr>
          <p:cNvPr id="610307" name="Rectangle 3"/>
          <p:cNvSpPr>
            <a:spLocks noGrp="1" noChangeArrowheads="1"/>
          </p:cNvSpPr>
          <p:nvPr>
            <p:ph type="body" idx="1"/>
          </p:nvPr>
        </p:nvSpPr>
        <p:spPr/>
        <p:txBody>
          <a:bodyPr/>
          <a:lstStyle/>
          <a:p>
            <a:r>
              <a:rPr lang="en-US" altLang="zh-CN" dirty="0"/>
              <a:t>A generalized framework for characterizing </a:t>
            </a:r>
            <a:r>
              <a:rPr lang="en-US" altLang="zh-CN" dirty="0" err="1"/>
              <a:t>dermoscopic</a:t>
            </a:r>
            <a:r>
              <a:rPr lang="en-US" altLang="zh-CN" dirty="0"/>
              <a:t> features using </a:t>
            </a:r>
            <a:r>
              <a:rPr lang="en-US" altLang="zh-CN" b="1" dirty="0" err="1" smtClean="0"/>
              <a:t>Dermoscopic</a:t>
            </a:r>
            <a:r>
              <a:rPr lang="en-US" altLang="zh-CN" b="1" dirty="0" smtClean="0"/>
              <a:t> Interest Point (DIP)</a:t>
            </a:r>
            <a:endParaRPr lang="en-US" altLang="zh-CN" b="1" dirty="0"/>
          </a:p>
          <a:p>
            <a:r>
              <a:rPr lang="en-US" altLang="zh-CN" dirty="0"/>
              <a:t>A </a:t>
            </a:r>
            <a:r>
              <a:rPr lang="en-US" altLang="zh-CN" dirty="0" smtClean="0"/>
              <a:t>feature </a:t>
            </a:r>
            <a:r>
              <a:rPr lang="en-US" altLang="zh-CN" dirty="0"/>
              <a:t>detector and </a:t>
            </a:r>
            <a:r>
              <a:rPr lang="en-US" altLang="zh-CN" dirty="0" smtClean="0"/>
              <a:t>a descriptor </a:t>
            </a:r>
            <a:r>
              <a:rPr lang="en-US" altLang="zh-CN" dirty="0"/>
              <a:t>specifically designed </a:t>
            </a:r>
            <a:r>
              <a:rPr lang="en-US" altLang="zh-CN" dirty="0" smtClean="0"/>
              <a:t>for this purpose </a:t>
            </a:r>
            <a:endParaRPr lang="en-US" altLang="zh-CN" dirty="0"/>
          </a:p>
          <a:p>
            <a:r>
              <a:rPr lang="en-US" altLang="zh-CN" dirty="0" smtClean="0"/>
              <a:t>Initial experiments showed that our scheme achieves a comparable level of invariance to lighting, scale, and rotation changes</a:t>
            </a:r>
            <a:endParaRPr lang="en-US" altLang="zh-C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61D3B52-7E66-4B68-B982-8C5FF6D476E7}" type="slidenum">
              <a:rPr lang="en-US" altLang="zh-CN"/>
              <a:pPr/>
              <a:t>43</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595970" name="Rectangle 2"/>
          <p:cNvSpPr>
            <a:spLocks noGrp="1" noChangeArrowheads="1"/>
          </p:cNvSpPr>
          <p:nvPr>
            <p:ph type="title"/>
          </p:nvPr>
        </p:nvSpPr>
        <p:spPr>
          <a:ln/>
        </p:spPr>
        <p:txBody>
          <a:bodyPr/>
          <a:lstStyle/>
          <a:p>
            <a:r>
              <a:rPr lang="en-US" altLang="zh-CN" dirty="0" smtClean="0"/>
              <a:t>Future work</a:t>
            </a:r>
            <a:endParaRPr lang="en-US" altLang="zh-CN" dirty="0"/>
          </a:p>
        </p:txBody>
      </p:sp>
      <p:sp>
        <p:nvSpPr>
          <p:cNvPr id="595971" name="Rectangle 3"/>
          <p:cNvSpPr>
            <a:spLocks noChangeArrowheads="1"/>
          </p:cNvSpPr>
          <p:nvPr/>
        </p:nvSpPr>
        <p:spPr bwMode="auto">
          <a:xfrm>
            <a:off x="457200" y="609600"/>
            <a:ext cx="8229600" cy="57912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65000"/>
              <a:buFont typeface="Wingdings" pitchFamily="2" charset="2"/>
              <a:buChar char="n"/>
            </a:pPr>
            <a:r>
              <a:rPr lang="en-US" altLang="zh-CN" dirty="0" smtClean="0">
                <a:solidFill>
                  <a:schemeClr val="tx1"/>
                </a:solidFill>
                <a:latin typeface="Lucida Sans Unicode" pitchFamily="34" charset="0"/>
              </a:rPr>
              <a:t>Build a vocabulary of </a:t>
            </a:r>
            <a:r>
              <a:rPr lang="en-US" altLang="zh-CN" dirty="0" err="1" smtClean="0">
                <a:solidFill>
                  <a:schemeClr val="tx1"/>
                </a:solidFill>
                <a:latin typeface="Lucida Sans Unicode" pitchFamily="34" charset="0"/>
              </a:rPr>
              <a:t>dermoscopic</a:t>
            </a:r>
            <a:r>
              <a:rPr lang="en-US" altLang="zh-CN" dirty="0" smtClean="0">
                <a:solidFill>
                  <a:schemeClr val="tx1"/>
                </a:solidFill>
                <a:latin typeface="Lucida Sans Unicode" pitchFamily="34" charset="0"/>
              </a:rPr>
              <a:t> features using DIP </a:t>
            </a:r>
          </a:p>
          <a:p>
            <a:pPr marL="342900" indent="-342900" eaLnBrk="1" hangingPunct="1">
              <a:spcBef>
                <a:spcPct val="20000"/>
              </a:spcBef>
              <a:buClr>
                <a:schemeClr val="bg2"/>
              </a:buClr>
              <a:buSzPct val="65000"/>
              <a:buFont typeface="Wingdings" pitchFamily="2" charset="2"/>
              <a:buChar char="n"/>
            </a:pPr>
            <a:r>
              <a:rPr lang="en-US" altLang="zh-CN" dirty="0" smtClean="0">
                <a:solidFill>
                  <a:schemeClr val="tx1"/>
                </a:solidFill>
                <a:latin typeface="Lucida Sans Unicode" pitchFamily="34" charset="0"/>
              </a:rPr>
              <a:t>Explore the possibility of using DIP in skin CAD related </a:t>
            </a:r>
            <a:r>
              <a:rPr lang="en-US" altLang="zh-CN" dirty="0">
                <a:solidFill>
                  <a:schemeClr val="tx1"/>
                </a:solidFill>
                <a:latin typeface="Lucida Sans Unicode" pitchFamily="34" charset="0"/>
              </a:rPr>
              <a:t>applications: </a:t>
            </a:r>
            <a:endParaRPr lang="en-US" altLang="zh-CN" dirty="0" smtClean="0">
              <a:solidFill>
                <a:schemeClr val="tx1"/>
              </a:solidFill>
              <a:latin typeface="Lucida Sans Unicode" pitchFamily="34" charset="0"/>
            </a:endParaRPr>
          </a:p>
          <a:p>
            <a:pPr marL="800100" lvl="1" indent="-342900" eaLnBrk="1" hangingPunct="1">
              <a:spcBef>
                <a:spcPct val="20000"/>
              </a:spcBef>
              <a:buClr>
                <a:schemeClr val="bg2"/>
              </a:buClr>
              <a:buSzPct val="65000"/>
              <a:buFont typeface="Wingdings" pitchFamily="2" charset="2"/>
              <a:buChar char="n"/>
            </a:pPr>
            <a:r>
              <a:rPr lang="en-US" altLang="zh-CN" dirty="0" err="1" smtClean="0">
                <a:solidFill>
                  <a:schemeClr val="tx1"/>
                </a:solidFill>
                <a:latin typeface="Lucida Sans Unicode" pitchFamily="34" charset="0"/>
              </a:rPr>
              <a:t>Dermoscopic</a:t>
            </a:r>
            <a:r>
              <a:rPr lang="en-US" altLang="zh-CN" dirty="0" smtClean="0">
                <a:solidFill>
                  <a:schemeClr val="tx1"/>
                </a:solidFill>
                <a:latin typeface="Lucida Sans Unicode" pitchFamily="34" charset="0"/>
              </a:rPr>
              <a:t> </a:t>
            </a:r>
            <a:r>
              <a:rPr lang="en-US" altLang="zh-CN" dirty="0">
                <a:solidFill>
                  <a:schemeClr val="tx1"/>
                </a:solidFill>
                <a:latin typeface="Lucida Sans Unicode" pitchFamily="34" charset="0"/>
              </a:rPr>
              <a:t>feature </a:t>
            </a:r>
            <a:r>
              <a:rPr lang="en-US" altLang="zh-CN" dirty="0" smtClean="0">
                <a:solidFill>
                  <a:schemeClr val="tx1"/>
                </a:solidFill>
                <a:latin typeface="Lucida Sans Unicode" pitchFamily="34" charset="0"/>
              </a:rPr>
              <a:t>extraction and classification</a:t>
            </a:r>
          </a:p>
          <a:p>
            <a:pPr marL="800100" lvl="1" indent="-342900" eaLnBrk="1" hangingPunct="1">
              <a:spcBef>
                <a:spcPct val="20000"/>
              </a:spcBef>
              <a:buClr>
                <a:schemeClr val="bg2"/>
              </a:buClr>
              <a:buSzPct val="65000"/>
              <a:buFont typeface="Wingdings" pitchFamily="2" charset="2"/>
              <a:buChar char="n"/>
            </a:pPr>
            <a:r>
              <a:rPr lang="en-US" altLang="zh-CN" dirty="0" err="1" smtClean="0">
                <a:solidFill>
                  <a:schemeClr val="tx1"/>
                </a:solidFill>
                <a:latin typeface="Lucida Sans Unicode" pitchFamily="34" charset="0"/>
              </a:rPr>
              <a:t>Dermoscopy</a:t>
            </a:r>
            <a:r>
              <a:rPr lang="en-US" altLang="zh-CN" dirty="0" smtClean="0">
                <a:solidFill>
                  <a:schemeClr val="tx1"/>
                </a:solidFill>
                <a:latin typeface="Lucida Sans Unicode" pitchFamily="34" charset="0"/>
              </a:rPr>
              <a:t> image registration</a:t>
            </a:r>
          </a:p>
          <a:p>
            <a:pPr marL="800100" lvl="1" indent="-342900" eaLnBrk="1" hangingPunct="1">
              <a:spcBef>
                <a:spcPct val="20000"/>
              </a:spcBef>
              <a:buClr>
                <a:schemeClr val="bg2"/>
              </a:buClr>
              <a:buSzPct val="65000"/>
              <a:buFont typeface="Wingdings" pitchFamily="2" charset="2"/>
              <a:buChar char="n"/>
            </a:pPr>
            <a:r>
              <a:rPr lang="en-US" altLang="zh-CN" dirty="0" err="1" smtClean="0">
                <a:solidFill>
                  <a:schemeClr val="tx1"/>
                </a:solidFill>
                <a:latin typeface="Lucida Sans Unicode" pitchFamily="34" charset="0"/>
              </a:rPr>
              <a:t>Dermoscopy</a:t>
            </a:r>
            <a:r>
              <a:rPr lang="en-US" altLang="zh-CN" dirty="0" smtClean="0">
                <a:solidFill>
                  <a:schemeClr val="tx1"/>
                </a:solidFill>
                <a:latin typeface="Lucida Sans Unicode" pitchFamily="34" charset="0"/>
              </a:rPr>
              <a:t> image search and retrieval via </a:t>
            </a:r>
            <a:r>
              <a:rPr lang="en-US" altLang="zh-CN" dirty="0" err="1" smtClean="0">
                <a:solidFill>
                  <a:schemeClr val="tx1"/>
                </a:solidFill>
                <a:latin typeface="Lucida Sans Unicode" pitchFamily="34" charset="0"/>
              </a:rPr>
              <a:t>dermoscopic</a:t>
            </a:r>
            <a:r>
              <a:rPr lang="en-US" altLang="zh-CN" dirty="0" smtClean="0">
                <a:solidFill>
                  <a:schemeClr val="tx1"/>
                </a:solidFill>
                <a:latin typeface="Lucida Sans Unicode" pitchFamily="34" charset="0"/>
              </a:rPr>
              <a:t> features</a:t>
            </a:r>
          </a:p>
          <a:p>
            <a:pPr marL="800100" lvl="1" indent="-342900" eaLnBrk="1" hangingPunct="1">
              <a:spcBef>
                <a:spcPct val="20000"/>
              </a:spcBef>
              <a:buClr>
                <a:schemeClr val="bg2"/>
              </a:buClr>
              <a:buSzPct val="65000"/>
              <a:buFont typeface="Wingdings" pitchFamily="2" charset="2"/>
              <a:buChar char="n"/>
            </a:pPr>
            <a:endParaRPr lang="en-US" altLang="zh-CN" dirty="0">
              <a:solidFill>
                <a:schemeClr val="tx1"/>
              </a:solidFill>
              <a:latin typeface="Lucida Sans Unicode" pitchFamily="34" charset="0"/>
            </a:endParaRPr>
          </a:p>
          <a:p>
            <a:pPr marL="342900" indent="-342900" eaLnBrk="1" hangingPunct="1">
              <a:spcBef>
                <a:spcPct val="20000"/>
              </a:spcBef>
              <a:buClr>
                <a:schemeClr val="bg2"/>
              </a:buClr>
              <a:buSzPct val="65000"/>
              <a:buFont typeface="Wingdings" pitchFamily="2" charset="2"/>
              <a:buChar char="n"/>
            </a:pPr>
            <a:endParaRPr lang="en-US" altLang="zh-CN" sz="1800" dirty="0">
              <a:solidFill>
                <a:schemeClr val="tx1"/>
              </a:solidFill>
              <a:latin typeface="Lucida Sans Unicode"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5782077-3926-40A9-942D-864778AC80BF}" type="slidenum">
              <a:rPr lang="en-US" altLang="zh-CN"/>
              <a:pPr/>
              <a:t>44</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471042" name="Rectangle 2"/>
          <p:cNvSpPr>
            <a:spLocks noGrp="1" noChangeArrowheads="1"/>
          </p:cNvSpPr>
          <p:nvPr>
            <p:ph type="title"/>
          </p:nvPr>
        </p:nvSpPr>
        <p:spPr>
          <a:ln/>
        </p:spPr>
        <p:txBody>
          <a:bodyPr/>
          <a:lstStyle/>
          <a:p>
            <a:r>
              <a:rPr lang="en-US" altLang="zh-CN"/>
              <a:t>Acknowledgement</a:t>
            </a:r>
          </a:p>
        </p:txBody>
      </p:sp>
      <p:sp>
        <p:nvSpPr>
          <p:cNvPr id="471043" name="Rectangle 3"/>
          <p:cNvSpPr>
            <a:spLocks noGrp="1" noChangeArrowheads="1"/>
          </p:cNvSpPr>
          <p:nvPr>
            <p:ph type="body" idx="1"/>
          </p:nvPr>
        </p:nvSpPr>
        <p:spPr>
          <a:xfrm>
            <a:off x="457200" y="609600"/>
            <a:ext cx="8229600" cy="5943600"/>
          </a:xfrm>
          <a:noFill/>
          <a:ln/>
        </p:spPr>
        <p:txBody>
          <a:bodyPr/>
          <a:lstStyle/>
          <a:p>
            <a:r>
              <a:rPr lang="en-US" altLang="zh-CN" sz="2400" dirty="0"/>
              <a:t>Collaborators </a:t>
            </a:r>
            <a:r>
              <a:rPr lang="en-US" altLang="zh-CN" sz="1800" dirty="0"/>
              <a:t>(in alphabetical order)</a:t>
            </a:r>
          </a:p>
          <a:p>
            <a:pPr lvl="1"/>
            <a:r>
              <a:rPr lang="en-US" altLang="zh-CN" sz="2000" dirty="0"/>
              <a:t>Dr. Laura K. Ferris </a:t>
            </a:r>
            <a:r>
              <a:rPr lang="en-US" altLang="zh-CN" dirty="0"/>
              <a:t>M.D. Ph.D. </a:t>
            </a:r>
            <a:r>
              <a:rPr lang="en-US" altLang="zh-CN" sz="1600" dirty="0"/>
              <a:t>UPMC</a:t>
            </a:r>
          </a:p>
          <a:p>
            <a:pPr lvl="1"/>
            <a:r>
              <a:rPr lang="en-US" altLang="zh-CN" sz="2000" dirty="0"/>
              <a:t>Richard </a:t>
            </a:r>
            <a:r>
              <a:rPr lang="en-US" altLang="zh-CN" sz="2000" dirty="0" err="1"/>
              <a:t>Gass</a:t>
            </a:r>
            <a:r>
              <a:rPr lang="en-US" altLang="zh-CN" sz="2000" dirty="0"/>
              <a:t>, </a:t>
            </a:r>
            <a:r>
              <a:rPr lang="en-US" altLang="zh-CN" sz="1600" dirty="0"/>
              <a:t>Intel Research Pittsburgh</a:t>
            </a:r>
          </a:p>
          <a:p>
            <a:pPr lvl="1"/>
            <a:r>
              <a:rPr lang="en-US" altLang="zh-CN" sz="2000" dirty="0"/>
              <a:t>Casey </a:t>
            </a:r>
            <a:r>
              <a:rPr lang="en-US" altLang="zh-CN" sz="2000" dirty="0" err="1"/>
              <a:t>Helfrich</a:t>
            </a:r>
            <a:r>
              <a:rPr lang="en-US" altLang="zh-CN" sz="1600" dirty="0"/>
              <a:t>, Intel Research Pittsburgh</a:t>
            </a:r>
          </a:p>
          <a:p>
            <a:r>
              <a:rPr lang="en-US" altLang="zh-CN" sz="2400" dirty="0"/>
              <a:t>Many thanks to </a:t>
            </a:r>
            <a:r>
              <a:rPr lang="en-US" altLang="zh-CN" sz="2400" dirty="0" smtClean="0"/>
              <a:t>our anonymous </a:t>
            </a:r>
            <a:r>
              <a:rPr lang="en-US" altLang="zh-CN" sz="2400" dirty="0"/>
              <a:t>reviewers for their helpful comments and suggestion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6E366AF-05DB-4953-9274-9805E86EFD5D}" type="slidenum">
              <a:rPr lang="en-US" altLang="zh-CN"/>
              <a:pPr/>
              <a:t>45</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473090" name="Rectangle 2"/>
          <p:cNvSpPr>
            <a:spLocks noGrp="1" noChangeArrowheads="1"/>
          </p:cNvSpPr>
          <p:nvPr>
            <p:ph type="title"/>
          </p:nvPr>
        </p:nvSpPr>
        <p:spPr>
          <a:ln/>
        </p:spPr>
        <p:txBody>
          <a:bodyPr/>
          <a:lstStyle/>
          <a:p>
            <a:r>
              <a:rPr lang="en-US" altLang="zh-CN"/>
              <a:t>Thank you</a:t>
            </a:r>
          </a:p>
        </p:txBody>
      </p:sp>
      <p:sp>
        <p:nvSpPr>
          <p:cNvPr id="473093" name="Text Box 5"/>
          <p:cNvSpPr txBox="1">
            <a:spLocks noChangeArrowheads="1"/>
          </p:cNvSpPr>
          <p:nvPr/>
        </p:nvSpPr>
        <p:spPr bwMode="auto">
          <a:xfrm>
            <a:off x="2057400" y="2286000"/>
            <a:ext cx="5791200" cy="1311275"/>
          </a:xfrm>
          <a:prstGeom prst="rect">
            <a:avLst/>
          </a:prstGeom>
          <a:noFill/>
          <a:ln w="12700">
            <a:noFill/>
            <a:miter lim="800000"/>
            <a:headEnd/>
            <a:tailEnd/>
          </a:ln>
          <a:effectLst/>
        </p:spPr>
        <p:txBody>
          <a:bodyPr>
            <a:spAutoFit/>
          </a:bodyPr>
          <a:lstStyle/>
          <a:p>
            <a:pPr>
              <a:spcBef>
                <a:spcPct val="50000"/>
              </a:spcBef>
            </a:pPr>
            <a:r>
              <a:rPr lang="en-US" sz="8000" b="1">
                <a:solidFill>
                  <a:srgbClr val="7284BC"/>
                </a:solidFill>
                <a:latin typeface="Brush Script Std" pitchFamily="50" charset="0"/>
              </a:rPr>
              <a:t>Thank you !</a:t>
            </a:r>
            <a:endParaRPr lang="en-US" sz="1400">
              <a:solidFill>
                <a:srgbClr val="7284BC"/>
              </a:solidFill>
              <a:latin typeface="Lucida Sans Unicode"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2E1A5B3-6B0D-4DB0-A937-DC5FBEFCD14A}" type="slidenum">
              <a:rPr lang="en-US" altLang="zh-CN"/>
              <a:pPr/>
              <a:t>46</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337922" name="Rectangle 2"/>
          <p:cNvSpPr>
            <a:spLocks noGrp="1" noChangeArrowheads="1"/>
          </p:cNvSpPr>
          <p:nvPr>
            <p:ph type="title"/>
          </p:nvPr>
        </p:nvSpPr>
        <p:spPr>
          <a:ln/>
        </p:spPr>
        <p:txBody>
          <a:bodyPr/>
          <a:lstStyle/>
          <a:p>
            <a:r>
              <a:rPr lang="en-US" altLang="zh-CN"/>
              <a:t>Related publications</a:t>
            </a:r>
          </a:p>
        </p:txBody>
      </p:sp>
      <p:sp>
        <p:nvSpPr>
          <p:cNvPr id="337923" name="Rectangle 3"/>
          <p:cNvSpPr>
            <a:spLocks noGrp="1" noChangeArrowheads="1"/>
          </p:cNvSpPr>
          <p:nvPr>
            <p:ph type="body" idx="1"/>
          </p:nvPr>
        </p:nvSpPr>
        <p:spPr>
          <a:xfrm>
            <a:off x="228600" y="609600"/>
            <a:ext cx="8763000" cy="5410200"/>
          </a:xfrm>
          <a:noFill/>
          <a:ln/>
        </p:spPr>
        <p:txBody>
          <a:bodyPr/>
          <a:lstStyle/>
          <a:p>
            <a:r>
              <a:rPr lang="en-US" altLang="zh-CN" sz="2800" b="1" dirty="0"/>
              <a:t>Interest pointer detector and descriptors</a:t>
            </a:r>
          </a:p>
          <a:p>
            <a:pPr lvl="1"/>
            <a:r>
              <a:rPr lang="en-US" altLang="zh-CN" sz="2400" dirty="0"/>
              <a:t>Distinctive image features from scale-invariant </a:t>
            </a:r>
            <a:r>
              <a:rPr lang="en-US" altLang="zh-CN" sz="2400" dirty="0" err="1"/>
              <a:t>keypoints</a:t>
            </a:r>
            <a:r>
              <a:rPr lang="en-US" altLang="zh-CN" sz="2400" dirty="0"/>
              <a:t> </a:t>
            </a:r>
            <a:br>
              <a:rPr lang="en-US" altLang="zh-CN" sz="2400" dirty="0"/>
            </a:br>
            <a:r>
              <a:rPr lang="en-US" altLang="zh-CN" dirty="0">
                <a:solidFill>
                  <a:srgbClr val="969696"/>
                </a:solidFill>
              </a:rPr>
              <a:t>David G. Lowe</a:t>
            </a:r>
            <a:br>
              <a:rPr lang="en-US" altLang="zh-CN" dirty="0">
                <a:solidFill>
                  <a:srgbClr val="969696"/>
                </a:solidFill>
              </a:rPr>
            </a:br>
            <a:r>
              <a:rPr lang="en-US" altLang="zh-CN" i="1" dirty="0">
                <a:solidFill>
                  <a:srgbClr val="969696"/>
                </a:solidFill>
              </a:rPr>
              <a:t>Intl. J. of Computer Vision (IJCV),</a:t>
            </a:r>
            <a:r>
              <a:rPr lang="en-US" altLang="zh-CN" dirty="0">
                <a:solidFill>
                  <a:srgbClr val="969696"/>
                </a:solidFill>
              </a:rPr>
              <a:t> 2004</a:t>
            </a:r>
          </a:p>
          <a:p>
            <a:pPr lvl="1"/>
            <a:r>
              <a:rPr lang="en-US" altLang="zh-CN" sz="2400" dirty="0"/>
              <a:t>Surf: Speeded up robust features</a:t>
            </a:r>
            <a:br>
              <a:rPr lang="en-US" altLang="zh-CN" sz="2400" dirty="0"/>
            </a:br>
            <a:r>
              <a:rPr lang="en-US" altLang="zh-CN" dirty="0" smtClean="0">
                <a:solidFill>
                  <a:srgbClr val="969696"/>
                </a:solidFill>
              </a:rPr>
              <a:t>Herbert </a:t>
            </a:r>
            <a:r>
              <a:rPr lang="en-US" altLang="zh-CN" dirty="0">
                <a:solidFill>
                  <a:srgbClr val="969696"/>
                </a:solidFill>
              </a:rPr>
              <a:t>Bay, </a:t>
            </a:r>
            <a:r>
              <a:rPr lang="en-US" altLang="zh-CN" dirty="0" err="1">
                <a:solidFill>
                  <a:srgbClr val="969696"/>
                </a:solidFill>
              </a:rPr>
              <a:t>Tinne</a:t>
            </a:r>
            <a:r>
              <a:rPr lang="en-US" altLang="zh-CN" dirty="0">
                <a:solidFill>
                  <a:srgbClr val="969696"/>
                </a:solidFill>
              </a:rPr>
              <a:t> </a:t>
            </a:r>
            <a:r>
              <a:rPr lang="en-US" altLang="zh-CN" dirty="0" err="1">
                <a:solidFill>
                  <a:srgbClr val="969696"/>
                </a:solidFill>
              </a:rPr>
              <a:t>tuytelaars</a:t>
            </a:r>
            <a:r>
              <a:rPr lang="en-US" altLang="zh-CN" dirty="0">
                <a:solidFill>
                  <a:srgbClr val="969696"/>
                </a:solidFill>
              </a:rPr>
              <a:t>, and Luc Van </a:t>
            </a:r>
            <a:r>
              <a:rPr lang="en-US" altLang="zh-CN" dirty="0" err="1">
                <a:solidFill>
                  <a:srgbClr val="969696"/>
                </a:solidFill>
              </a:rPr>
              <a:t>Gool</a:t>
            </a:r>
            <a:r>
              <a:rPr lang="en-US" altLang="zh-CN" dirty="0">
                <a:solidFill>
                  <a:srgbClr val="969696"/>
                </a:solidFill>
              </a:rPr>
              <a:t>,</a:t>
            </a:r>
            <a:br>
              <a:rPr lang="en-US" altLang="zh-CN" dirty="0">
                <a:solidFill>
                  <a:srgbClr val="969696"/>
                </a:solidFill>
              </a:rPr>
            </a:br>
            <a:r>
              <a:rPr lang="en-US" altLang="zh-CN" dirty="0">
                <a:solidFill>
                  <a:srgbClr val="969696"/>
                </a:solidFill>
              </a:rPr>
              <a:t>in </a:t>
            </a:r>
            <a:r>
              <a:rPr lang="en-US" altLang="zh-CN" i="1" dirty="0">
                <a:solidFill>
                  <a:srgbClr val="969696"/>
                </a:solidFill>
              </a:rPr>
              <a:t>Eur. Conf. on Computer Vision (ECCV),</a:t>
            </a:r>
            <a:r>
              <a:rPr lang="en-US" altLang="zh-CN" dirty="0">
                <a:solidFill>
                  <a:srgbClr val="969696"/>
                </a:solidFill>
              </a:rPr>
              <a:t> </a:t>
            </a:r>
            <a:r>
              <a:rPr lang="en-US" altLang="zh-CN" dirty="0" smtClean="0">
                <a:solidFill>
                  <a:srgbClr val="969696"/>
                </a:solidFill>
              </a:rPr>
              <a:t>2006</a:t>
            </a:r>
          </a:p>
          <a:p>
            <a:pPr lvl="1"/>
            <a:r>
              <a:rPr lang="en-US" sz="2400" dirty="0" smtClean="0"/>
              <a:t>An unbiased detector of curvilinear structures</a:t>
            </a:r>
            <a:r>
              <a:rPr lang="en-US" altLang="zh-CN" sz="2400" dirty="0" smtClean="0"/>
              <a:t/>
            </a:r>
            <a:br>
              <a:rPr lang="en-US" altLang="zh-CN" sz="2400" dirty="0" smtClean="0"/>
            </a:br>
            <a:r>
              <a:rPr lang="en-US" dirty="0" err="1" smtClean="0">
                <a:solidFill>
                  <a:schemeClr val="accent6"/>
                </a:solidFill>
              </a:rPr>
              <a:t>Carsten</a:t>
            </a:r>
            <a:r>
              <a:rPr lang="en-US" dirty="0" smtClean="0">
                <a:solidFill>
                  <a:schemeClr val="accent6"/>
                </a:solidFill>
              </a:rPr>
              <a:t> Steger</a:t>
            </a:r>
            <a:r>
              <a:rPr lang="en-US" altLang="zh-CN" dirty="0" smtClean="0">
                <a:solidFill>
                  <a:schemeClr val="accent6"/>
                </a:solidFill>
              </a:rPr>
              <a:t>,</a:t>
            </a:r>
            <a:r>
              <a:rPr lang="en-US" altLang="zh-CN" dirty="0" smtClean="0">
                <a:solidFill>
                  <a:srgbClr val="969696"/>
                </a:solidFill>
              </a:rPr>
              <a:t/>
            </a:r>
            <a:br>
              <a:rPr lang="en-US" altLang="zh-CN" dirty="0" smtClean="0">
                <a:solidFill>
                  <a:srgbClr val="969696"/>
                </a:solidFill>
              </a:rPr>
            </a:br>
            <a:r>
              <a:rPr lang="en-US" altLang="zh-CN" i="1" dirty="0" smtClean="0">
                <a:solidFill>
                  <a:srgbClr val="969696"/>
                </a:solidFill>
              </a:rPr>
              <a:t>IEEE Trans. Pattern Anal. Machine </a:t>
            </a:r>
            <a:r>
              <a:rPr lang="en-US" altLang="zh-CN" i="1" dirty="0" err="1" smtClean="0">
                <a:solidFill>
                  <a:srgbClr val="969696"/>
                </a:solidFill>
              </a:rPr>
              <a:t>Intell</a:t>
            </a:r>
            <a:r>
              <a:rPr lang="en-US" altLang="zh-CN" i="1" dirty="0" smtClean="0">
                <a:solidFill>
                  <a:srgbClr val="969696"/>
                </a:solidFill>
              </a:rPr>
              <a:t>.(PAMI)</a:t>
            </a:r>
            <a:r>
              <a:rPr lang="en-US" altLang="zh-CN" dirty="0" smtClean="0">
                <a:solidFill>
                  <a:srgbClr val="969696"/>
                </a:solidFill>
              </a:rPr>
              <a:t> 1996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4DEE6B7-FD87-43D1-8082-7DBDEA9EF46C}" type="slidenum">
              <a:rPr lang="en-US" altLang="zh-CN"/>
              <a:pPr/>
              <a:t>47</a:t>
            </a:fld>
            <a:endParaRPr lang="en-US" altLang="zh-CN"/>
          </a:p>
        </p:txBody>
      </p:sp>
      <p:sp>
        <p:nvSpPr>
          <p:cNvPr id="6" name="Date Placeholder 5"/>
          <p:cNvSpPr>
            <a:spLocks noGrp="1"/>
          </p:cNvSpPr>
          <p:nvPr>
            <p:ph type="dt" sz="half" idx="12"/>
          </p:nvPr>
        </p:nvSpPr>
        <p:spPr/>
        <p:txBody>
          <a:bodyPr/>
          <a:lstStyle/>
          <a:p>
            <a:r>
              <a:rPr lang="en-US"/>
              <a:t>2009-07-01</a:t>
            </a:r>
            <a:endParaRPr lang="en-US" altLang="zh-CN"/>
          </a:p>
        </p:txBody>
      </p:sp>
      <p:sp>
        <p:nvSpPr>
          <p:cNvPr id="604162" name="Rectangle 2"/>
          <p:cNvSpPr>
            <a:spLocks noGrp="1" noChangeArrowheads="1"/>
          </p:cNvSpPr>
          <p:nvPr>
            <p:ph type="title"/>
          </p:nvPr>
        </p:nvSpPr>
        <p:spPr>
          <a:ln/>
        </p:spPr>
        <p:txBody>
          <a:bodyPr/>
          <a:lstStyle/>
          <a:p>
            <a:r>
              <a:rPr lang="en-US" altLang="zh-CN"/>
              <a:t>Outline</a:t>
            </a:r>
          </a:p>
        </p:txBody>
      </p:sp>
      <p:sp>
        <p:nvSpPr>
          <p:cNvPr id="604163" name="Rectangle 3"/>
          <p:cNvSpPr>
            <a:spLocks noGrp="1" noChangeArrowheads="1"/>
          </p:cNvSpPr>
          <p:nvPr>
            <p:ph type="body" idx="1"/>
          </p:nvPr>
        </p:nvSpPr>
        <p:spPr/>
        <p:txBody>
          <a:bodyPr/>
          <a:lstStyle/>
          <a:p>
            <a:r>
              <a:rPr lang="en-US" altLang="zh-CN" b="1" dirty="0"/>
              <a:t>Introduction</a:t>
            </a:r>
            <a:endParaRPr lang="en-US" altLang="zh-CN" dirty="0"/>
          </a:p>
          <a:p>
            <a:r>
              <a:rPr lang="en-US" altLang="zh-CN" b="1" dirty="0"/>
              <a:t>Detector</a:t>
            </a:r>
          </a:p>
          <a:p>
            <a:pPr lvl="1"/>
            <a:r>
              <a:rPr lang="en-US" altLang="zh-CN" dirty="0"/>
              <a:t>Corners and blobs</a:t>
            </a:r>
          </a:p>
          <a:p>
            <a:pPr lvl="1"/>
            <a:r>
              <a:rPr lang="en-US" altLang="zh-CN" dirty="0"/>
              <a:t>Curvilinear structures</a:t>
            </a:r>
          </a:p>
          <a:p>
            <a:r>
              <a:rPr lang="en-US" altLang="zh-CN" b="1" dirty="0"/>
              <a:t>Descriptor</a:t>
            </a:r>
          </a:p>
          <a:p>
            <a:pPr lvl="1"/>
            <a:r>
              <a:rPr lang="en-US" altLang="zh-CN" dirty="0"/>
              <a:t>Orientation</a:t>
            </a:r>
          </a:p>
          <a:p>
            <a:pPr lvl="1"/>
            <a:r>
              <a:rPr lang="en-US" altLang="zh-CN" dirty="0"/>
              <a:t>Descriptor components</a:t>
            </a:r>
          </a:p>
          <a:p>
            <a:r>
              <a:rPr lang="en-US" altLang="zh-CN" b="1" dirty="0"/>
              <a:t>Validation</a:t>
            </a:r>
          </a:p>
          <a:p>
            <a:r>
              <a:rPr lang="en-US" altLang="zh-CN" b="1" dirty="0"/>
              <a:t>Conclusion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1"/>
          </p:nvPr>
        </p:nvSpPr>
        <p:spPr/>
        <p:txBody>
          <a:bodyPr/>
          <a:lstStyle/>
          <a:p>
            <a:fld id="{4BE240E6-3B97-4DAC-A4A8-58CA6259438C}" type="slidenum">
              <a:rPr lang="en-US" altLang="zh-CN"/>
              <a:pPr/>
              <a:t>48</a:t>
            </a:fld>
            <a:endParaRPr lang="en-US" altLang="zh-CN"/>
          </a:p>
        </p:txBody>
      </p:sp>
      <p:sp>
        <p:nvSpPr>
          <p:cNvPr id="32" name="Date Placeholder 5"/>
          <p:cNvSpPr>
            <a:spLocks noGrp="1"/>
          </p:cNvSpPr>
          <p:nvPr>
            <p:ph type="dt" sz="half" idx="12"/>
          </p:nvPr>
        </p:nvSpPr>
        <p:spPr/>
        <p:txBody>
          <a:bodyPr/>
          <a:lstStyle/>
          <a:p>
            <a:r>
              <a:rPr lang="en-US"/>
              <a:t>2009-07-01</a:t>
            </a:r>
            <a:endParaRPr lang="en-US" altLang="zh-CN"/>
          </a:p>
        </p:txBody>
      </p:sp>
      <p:sp>
        <p:nvSpPr>
          <p:cNvPr id="643074" name="Rectangle 2"/>
          <p:cNvSpPr>
            <a:spLocks noGrp="1" noChangeArrowheads="1"/>
          </p:cNvSpPr>
          <p:nvPr>
            <p:ph type="title"/>
          </p:nvPr>
        </p:nvSpPr>
        <p:spPr>
          <a:ln/>
        </p:spPr>
        <p:txBody>
          <a:bodyPr/>
          <a:lstStyle/>
          <a:p>
            <a:r>
              <a:rPr lang="en-US" altLang="zh-CN"/>
              <a:t>Dermoscopic features</a:t>
            </a:r>
          </a:p>
        </p:txBody>
      </p:sp>
      <p:sp>
        <p:nvSpPr>
          <p:cNvPr id="643075" name="Rectangle 3"/>
          <p:cNvSpPr>
            <a:spLocks noChangeArrowheads="1"/>
          </p:cNvSpPr>
          <p:nvPr/>
        </p:nvSpPr>
        <p:spPr bwMode="auto">
          <a:xfrm>
            <a:off x="457200" y="609600"/>
            <a:ext cx="8229600" cy="5326063"/>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65000"/>
              <a:buFont typeface="Wingdings" pitchFamily="2" charset="2"/>
              <a:buChar char="n"/>
            </a:pPr>
            <a:r>
              <a:rPr lang="en-US" altLang="zh-CN" dirty="0">
                <a:solidFill>
                  <a:schemeClr val="tx1"/>
                </a:solidFill>
                <a:latin typeface="Lucida Sans Unicode" pitchFamily="34" charset="0"/>
              </a:rPr>
              <a:t>A Pigmented Skin Lesion (PSL) typically has several </a:t>
            </a:r>
            <a:r>
              <a:rPr lang="en-US" altLang="zh-CN" dirty="0" err="1">
                <a:solidFill>
                  <a:schemeClr val="tx1"/>
                </a:solidFill>
                <a:latin typeface="Lucida Sans Unicode" pitchFamily="34" charset="0"/>
              </a:rPr>
              <a:t>dermoscopic</a:t>
            </a:r>
            <a:r>
              <a:rPr lang="en-US" altLang="zh-CN" dirty="0">
                <a:solidFill>
                  <a:schemeClr val="tx1"/>
                </a:solidFill>
                <a:latin typeface="Lucida Sans Unicode" pitchFamily="34" charset="0"/>
              </a:rPr>
              <a:t> features</a:t>
            </a:r>
          </a:p>
          <a:p>
            <a:pPr marL="342900" indent="-342900" eaLnBrk="1" hangingPunct="1">
              <a:spcBef>
                <a:spcPct val="20000"/>
              </a:spcBef>
              <a:buClr>
                <a:schemeClr val="bg2"/>
              </a:buClr>
              <a:buSzPct val="65000"/>
              <a:buFont typeface="Wingdings" pitchFamily="2" charset="2"/>
              <a:buChar char="n"/>
            </a:pPr>
            <a:r>
              <a:rPr lang="en-US" altLang="zh-CN" dirty="0">
                <a:solidFill>
                  <a:schemeClr val="tx1"/>
                </a:solidFill>
                <a:latin typeface="Lucida Sans Unicode" pitchFamily="34" charset="0"/>
              </a:rPr>
              <a:t>Over </a:t>
            </a:r>
            <a:r>
              <a:rPr lang="en-US" altLang="zh-CN" dirty="0" smtClean="0">
                <a:solidFill>
                  <a:schemeClr val="tx1"/>
                </a:solidFill>
                <a:latin typeface="Lucida Sans Unicode" pitchFamily="34" charset="0"/>
              </a:rPr>
              <a:t>100 of </a:t>
            </a:r>
            <a:r>
              <a:rPr lang="en-US" altLang="zh-CN" dirty="0">
                <a:solidFill>
                  <a:schemeClr val="tx1"/>
                </a:solidFill>
                <a:latin typeface="Lucida Sans Unicode" pitchFamily="34" charset="0"/>
              </a:rPr>
              <a:t>these features</a:t>
            </a:r>
          </a:p>
        </p:txBody>
      </p:sp>
      <p:grpSp>
        <p:nvGrpSpPr>
          <p:cNvPr id="2" name="Group 4"/>
          <p:cNvGrpSpPr>
            <a:grpSpLocks/>
          </p:cNvGrpSpPr>
          <p:nvPr/>
        </p:nvGrpSpPr>
        <p:grpSpPr bwMode="auto">
          <a:xfrm>
            <a:off x="609600" y="1771650"/>
            <a:ext cx="5105400" cy="4552950"/>
            <a:chOff x="48" y="453"/>
            <a:chExt cx="3744" cy="3339"/>
          </a:xfrm>
        </p:grpSpPr>
        <p:pic>
          <p:nvPicPr>
            <p:cNvPr id="643077" name="Picture 5" descr="discrete_network"/>
            <p:cNvPicPr>
              <a:picLocks noChangeAspect="1" noChangeArrowheads="1"/>
            </p:cNvPicPr>
            <p:nvPr/>
          </p:nvPicPr>
          <p:blipFill>
            <a:blip r:embed="rId3" cstate="screen"/>
            <a:srcRect/>
            <a:stretch>
              <a:fillRect/>
            </a:stretch>
          </p:blipFill>
          <p:spPr bwMode="auto">
            <a:xfrm>
              <a:off x="48" y="453"/>
              <a:ext cx="1843" cy="1659"/>
            </a:xfrm>
            <a:prstGeom prst="rect">
              <a:avLst/>
            </a:prstGeom>
            <a:noFill/>
          </p:spPr>
        </p:pic>
        <p:pic>
          <p:nvPicPr>
            <p:cNvPr id="643078" name="Picture 6" descr="follicular_plugs"/>
            <p:cNvPicPr>
              <a:picLocks noChangeAspect="1" noChangeArrowheads="1"/>
            </p:cNvPicPr>
            <p:nvPr/>
          </p:nvPicPr>
          <p:blipFill>
            <a:blip r:embed="rId4" cstate="screen"/>
            <a:srcRect/>
            <a:stretch>
              <a:fillRect/>
            </a:stretch>
          </p:blipFill>
          <p:spPr bwMode="auto">
            <a:xfrm>
              <a:off x="1949" y="453"/>
              <a:ext cx="1843" cy="1659"/>
            </a:xfrm>
            <a:prstGeom prst="rect">
              <a:avLst/>
            </a:prstGeom>
            <a:noFill/>
          </p:spPr>
        </p:pic>
        <p:pic>
          <p:nvPicPr>
            <p:cNvPr id="643079" name="Picture 7" descr="maple_leaf"/>
            <p:cNvPicPr>
              <a:picLocks noChangeAspect="1" noChangeArrowheads="1"/>
            </p:cNvPicPr>
            <p:nvPr/>
          </p:nvPicPr>
          <p:blipFill>
            <a:blip r:embed="rId5" cstate="screen"/>
            <a:srcRect/>
            <a:stretch>
              <a:fillRect/>
            </a:stretch>
          </p:blipFill>
          <p:spPr bwMode="auto">
            <a:xfrm>
              <a:off x="48" y="2133"/>
              <a:ext cx="1843" cy="1659"/>
            </a:xfrm>
            <a:prstGeom prst="rect">
              <a:avLst/>
            </a:prstGeom>
            <a:noFill/>
          </p:spPr>
        </p:pic>
        <p:pic>
          <p:nvPicPr>
            <p:cNvPr id="643080" name="Picture 8" descr="pseudopods"/>
            <p:cNvPicPr>
              <a:picLocks noChangeAspect="1" noChangeArrowheads="1"/>
            </p:cNvPicPr>
            <p:nvPr/>
          </p:nvPicPr>
          <p:blipFill>
            <a:blip r:embed="rId6" cstate="screen"/>
            <a:srcRect/>
            <a:stretch>
              <a:fillRect/>
            </a:stretch>
          </p:blipFill>
          <p:spPr bwMode="auto">
            <a:xfrm>
              <a:off x="1949" y="2131"/>
              <a:ext cx="1843" cy="1661"/>
            </a:xfrm>
            <a:prstGeom prst="rect">
              <a:avLst/>
            </a:prstGeom>
            <a:noFill/>
          </p:spPr>
        </p:pic>
      </p:grpSp>
      <p:grpSp>
        <p:nvGrpSpPr>
          <p:cNvPr id="3" name="Group 9"/>
          <p:cNvGrpSpPr>
            <a:grpSpLocks/>
          </p:cNvGrpSpPr>
          <p:nvPr/>
        </p:nvGrpSpPr>
        <p:grpSpPr bwMode="auto">
          <a:xfrm>
            <a:off x="6019800" y="1066800"/>
            <a:ext cx="2819400" cy="5260975"/>
            <a:chOff x="3888" y="384"/>
            <a:chExt cx="1776" cy="3314"/>
          </a:xfrm>
        </p:grpSpPr>
        <p:pic>
          <p:nvPicPr>
            <p:cNvPr id="643082" name="Picture 10" descr="button_name"/>
            <p:cNvPicPr>
              <a:picLocks noChangeAspect="1" noChangeArrowheads="1"/>
            </p:cNvPicPr>
            <p:nvPr/>
          </p:nvPicPr>
          <p:blipFill>
            <a:blip r:embed="rId7" cstate="screen"/>
            <a:srcRect/>
            <a:stretch>
              <a:fillRect/>
            </a:stretch>
          </p:blipFill>
          <p:spPr bwMode="auto">
            <a:xfrm>
              <a:off x="3888" y="3408"/>
              <a:ext cx="864" cy="290"/>
            </a:xfrm>
            <a:prstGeom prst="rect">
              <a:avLst/>
            </a:prstGeom>
            <a:noFill/>
          </p:spPr>
        </p:pic>
        <p:pic>
          <p:nvPicPr>
            <p:cNvPr id="643083" name="Picture 11" descr="button_name"/>
            <p:cNvPicPr>
              <a:picLocks noChangeAspect="1" noChangeArrowheads="1"/>
            </p:cNvPicPr>
            <p:nvPr/>
          </p:nvPicPr>
          <p:blipFill>
            <a:blip r:embed="rId8" cstate="screen"/>
            <a:srcRect/>
            <a:stretch>
              <a:fillRect/>
            </a:stretch>
          </p:blipFill>
          <p:spPr bwMode="auto">
            <a:xfrm>
              <a:off x="3888" y="2736"/>
              <a:ext cx="864" cy="290"/>
            </a:xfrm>
            <a:prstGeom prst="rect">
              <a:avLst/>
            </a:prstGeom>
            <a:noFill/>
          </p:spPr>
        </p:pic>
        <p:pic>
          <p:nvPicPr>
            <p:cNvPr id="643084" name="Picture 12" descr="button_name"/>
            <p:cNvPicPr>
              <a:picLocks noChangeAspect="1" noChangeArrowheads="1"/>
            </p:cNvPicPr>
            <p:nvPr/>
          </p:nvPicPr>
          <p:blipFill>
            <a:blip r:embed="rId9" cstate="screen"/>
            <a:srcRect/>
            <a:stretch>
              <a:fillRect/>
            </a:stretch>
          </p:blipFill>
          <p:spPr bwMode="auto">
            <a:xfrm>
              <a:off x="3888" y="1392"/>
              <a:ext cx="864" cy="290"/>
            </a:xfrm>
            <a:prstGeom prst="rect">
              <a:avLst/>
            </a:prstGeom>
            <a:noFill/>
          </p:spPr>
        </p:pic>
        <p:pic>
          <p:nvPicPr>
            <p:cNvPr id="643085" name="Picture 13" descr="button_name"/>
            <p:cNvPicPr>
              <a:picLocks noChangeAspect="1" noChangeArrowheads="1"/>
            </p:cNvPicPr>
            <p:nvPr/>
          </p:nvPicPr>
          <p:blipFill>
            <a:blip r:embed="rId10" cstate="screen"/>
            <a:srcRect/>
            <a:stretch>
              <a:fillRect/>
            </a:stretch>
          </p:blipFill>
          <p:spPr bwMode="auto">
            <a:xfrm>
              <a:off x="4800" y="2736"/>
              <a:ext cx="864" cy="290"/>
            </a:xfrm>
            <a:prstGeom prst="rect">
              <a:avLst/>
            </a:prstGeom>
            <a:noFill/>
          </p:spPr>
        </p:pic>
        <p:pic>
          <p:nvPicPr>
            <p:cNvPr id="643086" name="Picture 14" descr="button_name"/>
            <p:cNvPicPr>
              <a:picLocks noChangeAspect="1" noChangeArrowheads="1"/>
            </p:cNvPicPr>
            <p:nvPr/>
          </p:nvPicPr>
          <p:blipFill>
            <a:blip r:embed="rId11" cstate="screen"/>
            <a:srcRect/>
            <a:stretch>
              <a:fillRect/>
            </a:stretch>
          </p:blipFill>
          <p:spPr bwMode="auto">
            <a:xfrm>
              <a:off x="3888" y="384"/>
              <a:ext cx="864" cy="290"/>
            </a:xfrm>
            <a:prstGeom prst="rect">
              <a:avLst/>
            </a:prstGeom>
            <a:noFill/>
          </p:spPr>
        </p:pic>
        <p:pic>
          <p:nvPicPr>
            <p:cNvPr id="643087" name="Picture 15" descr="button_name"/>
            <p:cNvPicPr>
              <a:picLocks noChangeAspect="1" noChangeArrowheads="1"/>
            </p:cNvPicPr>
            <p:nvPr/>
          </p:nvPicPr>
          <p:blipFill>
            <a:blip r:embed="rId12" cstate="screen"/>
            <a:srcRect/>
            <a:stretch>
              <a:fillRect/>
            </a:stretch>
          </p:blipFill>
          <p:spPr bwMode="auto">
            <a:xfrm>
              <a:off x="4800" y="720"/>
              <a:ext cx="864" cy="290"/>
            </a:xfrm>
            <a:prstGeom prst="rect">
              <a:avLst/>
            </a:prstGeom>
            <a:noFill/>
          </p:spPr>
        </p:pic>
        <p:pic>
          <p:nvPicPr>
            <p:cNvPr id="643088" name="Picture 16" descr="button_name"/>
            <p:cNvPicPr>
              <a:picLocks noChangeAspect="1" noChangeArrowheads="1"/>
            </p:cNvPicPr>
            <p:nvPr/>
          </p:nvPicPr>
          <p:blipFill>
            <a:blip r:embed="rId13" cstate="screen"/>
            <a:srcRect/>
            <a:stretch>
              <a:fillRect/>
            </a:stretch>
          </p:blipFill>
          <p:spPr bwMode="auto">
            <a:xfrm>
              <a:off x="4800" y="384"/>
              <a:ext cx="864" cy="290"/>
            </a:xfrm>
            <a:prstGeom prst="rect">
              <a:avLst/>
            </a:prstGeom>
            <a:noFill/>
          </p:spPr>
        </p:pic>
        <p:pic>
          <p:nvPicPr>
            <p:cNvPr id="643089" name="Picture 17" descr="button_name"/>
            <p:cNvPicPr>
              <a:picLocks noChangeAspect="1" noChangeArrowheads="1"/>
            </p:cNvPicPr>
            <p:nvPr/>
          </p:nvPicPr>
          <p:blipFill>
            <a:blip r:embed="rId14" cstate="screen"/>
            <a:srcRect/>
            <a:stretch>
              <a:fillRect/>
            </a:stretch>
          </p:blipFill>
          <p:spPr bwMode="auto">
            <a:xfrm>
              <a:off x="4800" y="1728"/>
              <a:ext cx="864" cy="290"/>
            </a:xfrm>
            <a:prstGeom prst="rect">
              <a:avLst/>
            </a:prstGeom>
            <a:noFill/>
          </p:spPr>
        </p:pic>
        <p:pic>
          <p:nvPicPr>
            <p:cNvPr id="643090" name="Picture 18" descr="button_name"/>
            <p:cNvPicPr>
              <a:picLocks noChangeAspect="1" noChangeArrowheads="1"/>
            </p:cNvPicPr>
            <p:nvPr/>
          </p:nvPicPr>
          <p:blipFill>
            <a:blip r:embed="rId15" cstate="screen"/>
            <a:srcRect/>
            <a:stretch>
              <a:fillRect/>
            </a:stretch>
          </p:blipFill>
          <p:spPr bwMode="auto">
            <a:xfrm>
              <a:off x="4800" y="2400"/>
              <a:ext cx="864" cy="290"/>
            </a:xfrm>
            <a:prstGeom prst="rect">
              <a:avLst/>
            </a:prstGeom>
            <a:noFill/>
          </p:spPr>
        </p:pic>
        <p:pic>
          <p:nvPicPr>
            <p:cNvPr id="643091" name="Picture 19" descr="button_name"/>
            <p:cNvPicPr>
              <a:picLocks noChangeAspect="1" noChangeArrowheads="1"/>
            </p:cNvPicPr>
            <p:nvPr/>
          </p:nvPicPr>
          <p:blipFill>
            <a:blip r:embed="rId16" cstate="screen"/>
            <a:srcRect/>
            <a:stretch>
              <a:fillRect/>
            </a:stretch>
          </p:blipFill>
          <p:spPr bwMode="auto">
            <a:xfrm>
              <a:off x="4800" y="2064"/>
              <a:ext cx="864" cy="287"/>
            </a:xfrm>
            <a:prstGeom prst="rect">
              <a:avLst/>
            </a:prstGeom>
            <a:noFill/>
          </p:spPr>
        </p:pic>
        <p:pic>
          <p:nvPicPr>
            <p:cNvPr id="643092" name="Picture 20" descr="button_name"/>
            <p:cNvPicPr>
              <a:picLocks noChangeAspect="1" noChangeArrowheads="1"/>
            </p:cNvPicPr>
            <p:nvPr/>
          </p:nvPicPr>
          <p:blipFill>
            <a:blip r:embed="rId17" cstate="screen"/>
            <a:srcRect/>
            <a:stretch>
              <a:fillRect/>
            </a:stretch>
          </p:blipFill>
          <p:spPr bwMode="auto">
            <a:xfrm>
              <a:off x="4800" y="1392"/>
              <a:ext cx="864" cy="290"/>
            </a:xfrm>
            <a:prstGeom prst="rect">
              <a:avLst/>
            </a:prstGeom>
            <a:noFill/>
          </p:spPr>
        </p:pic>
        <p:pic>
          <p:nvPicPr>
            <p:cNvPr id="643093" name="Picture 21" descr="button_name"/>
            <p:cNvPicPr>
              <a:picLocks noChangeAspect="1" noChangeArrowheads="1"/>
            </p:cNvPicPr>
            <p:nvPr/>
          </p:nvPicPr>
          <p:blipFill>
            <a:blip r:embed="rId18" cstate="screen"/>
            <a:srcRect/>
            <a:stretch>
              <a:fillRect/>
            </a:stretch>
          </p:blipFill>
          <p:spPr bwMode="auto">
            <a:xfrm>
              <a:off x="3888" y="2400"/>
              <a:ext cx="864" cy="289"/>
            </a:xfrm>
            <a:prstGeom prst="rect">
              <a:avLst/>
            </a:prstGeom>
            <a:noFill/>
          </p:spPr>
        </p:pic>
        <p:pic>
          <p:nvPicPr>
            <p:cNvPr id="643094" name="Picture 22" descr="button_name"/>
            <p:cNvPicPr>
              <a:picLocks noChangeAspect="1" noChangeArrowheads="1"/>
            </p:cNvPicPr>
            <p:nvPr/>
          </p:nvPicPr>
          <p:blipFill>
            <a:blip r:embed="rId19" cstate="screen"/>
            <a:srcRect/>
            <a:stretch>
              <a:fillRect/>
            </a:stretch>
          </p:blipFill>
          <p:spPr bwMode="auto">
            <a:xfrm>
              <a:off x="3888" y="720"/>
              <a:ext cx="864" cy="290"/>
            </a:xfrm>
            <a:prstGeom prst="rect">
              <a:avLst/>
            </a:prstGeom>
            <a:noFill/>
          </p:spPr>
        </p:pic>
        <p:pic>
          <p:nvPicPr>
            <p:cNvPr id="643095" name="Picture 23" descr="button_name"/>
            <p:cNvPicPr>
              <a:picLocks noChangeAspect="1" noChangeArrowheads="1"/>
            </p:cNvPicPr>
            <p:nvPr/>
          </p:nvPicPr>
          <p:blipFill>
            <a:blip r:embed="rId20" cstate="screen"/>
            <a:srcRect/>
            <a:stretch>
              <a:fillRect/>
            </a:stretch>
          </p:blipFill>
          <p:spPr bwMode="auto">
            <a:xfrm>
              <a:off x="4800" y="1056"/>
              <a:ext cx="864" cy="289"/>
            </a:xfrm>
            <a:prstGeom prst="rect">
              <a:avLst/>
            </a:prstGeom>
            <a:noFill/>
          </p:spPr>
        </p:pic>
        <p:pic>
          <p:nvPicPr>
            <p:cNvPr id="643096" name="Picture 24" descr="button_name"/>
            <p:cNvPicPr>
              <a:picLocks noChangeAspect="1" noChangeArrowheads="1"/>
            </p:cNvPicPr>
            <p:nvPr/>
          </p:nvPicPr>
          <p:blipFill>
            <a:blip r:embed="rId21" cstate="screen"/>
            <a:srcRect/>
            <a:stretch>
              <a:fillRect/>
            </a:stretch>
          </p:blipFill>
          <p:spPr bwMode="auto">
            <a:xfrm>
              <a:off x="3888" y="1056"/>
              <a:ext cx="864" cy="289"/>
            </a:xfrm>
            <a:prstGeom prst="rect">
              <a:avLst/>
            </a:prstGeom>
            <a:noFill/>
          </p:spPr>
        </p:pic>
        <p:pic>
          <p:nvPicPr>
            <p:cNvPr id="643097" name="Picture 25" descr="button_name"/>
            <p:cNvPicPr>
              <a:picLocks noChangeAspect="1" noChangeArrowheads="1"/>
            </p:cNvPicPr>
            <p:nvPr/>
          </p:nvPicPr>
          <p:blipFill>
            <a:blip r:embed="rId22" cstate="screen"/>
            <a:srcRect/>
            <a:stretch>
              <a:fillRect/>
            </a:stretch>
          </p:blipFill>
          <p:spPr bwMode="auto">
            <a:xfrm>
              <a:off x="3888" y="1728"/>
              <a:ext cx="864" cy="289"/>
            </a:xfrm>
            <a:prstGeom prst="rect">
              <a:avLst/>
            </a:prstGeom>
            <a:noFill/>
          </p:spPr>
        </p:pic>
        <p:pic>
          <p:nvPicPr>
            <p:cNvPr id="643098" name="Picture 26" descr="button_name"/>
            <p:cNvPicPr>
              <a:picLocks noChangeAspect="1" noChangeArrowheads="1"/>
            </p:cNvPicPr>
            <p:nvPr/>
          </p:nvPicPr>
          <p:blipFill>
            <a:blip r:embed="rId23" cstate="screen"/>
            <a:srcRect/>
            <a:stretch>
              <a:fillRect/>
            </a:stretch>
          </p:blipFill>
          <p:spPr bwMode="auto">
            <a:xfrm>
              <a:off x="3888" y="2064"/>
              <a:ext cx="864" cy="289"/>
            </a:xfrm>
            <a:prstGeom prst="rect">
              <a:avLst/>
            </a:prstGeom>
            <a:noFill/>
          </p:spPr>
        </p:pic>
        <p:pic>
          <p:nvPicPr>
            <p:cNvPr id="643099" name="Picture 27" descr="button_name"/>
            <p:cNvPicPr>
              <a:picLocks noChangeAspect="1" noChangeArrowheads="1"/>
            </p:cNvPicPr>
            <p:nvPr/>
          </p:nvPicPr>
          <p:blipFill>
            <a:blip r:embed="rId24" cstate="screen"/>
            <a:srcRect/>
            <a:stretch>
              <a:fillRect/>
            </a:stretch>
          </p:blipFill>
          <p:spPr bwMode="auto">
            <a:xfrm>
              <a:off x="3888" y="3072"/>
              <a:ext cx="864" cy="289"/>
            </a:xfrm>
            <a:prstGeom prst="rect">
              <a:avLst/>
            </a:prstGeom>
            <a:noFill/>
          </p:spPr>
        </p:pic>
        <p:pic>
          <p:nvPicPr>
            <p:cNvPr id="643100" name="Picture 28" descr="button_name"/>
            <p:cNvPicPr>
              <a:picLocks noChangeAspect="1" noChangeArrowheads="1"/>
            </p:cNvPicPr>
            <p:nvPr/>
          </p:nvPicPr>
          <p:blipFill>
            <a:blip r:embed="rId25" cstate="screen"/>
            <a:srcRect/>
            <a:stretch>
              <a:fillRect/>
            </a:stretch>
          </p:blipFill>
          <p:spPr bwMode="auto">
            <a:xfrm>
              <a:off x="4800" y="3072"/>
              <a:ext cx="864" cy="289"/>
            </a:xfrm>
            <a:prstGeom prst="rect">
              <a:avLst/>
            </a:prstGeom>
            <a:noFill/>
          </p:spPr>
        </p:pic>
        <p:pic>
          <p:nvPicPr>
            <p:cNvPr id="643101" name="Picture 29" descr="button_name"/>
            <p:cNvPicPr>
              <a:picLocks noChangeAspect="1" noChangeArrowheads="1"/>
            </p:cNvPicPr>
            <p:nvPr/>
          </p:nvPicPr>
          <p:blipFill>
            <a:blip r:embed="rId26" cstate="screen"/>
            <a:srcRect/>
            <a:stretch>
              <a:fillRect/>
            </a:stretch>
          </p:blipFill>
          <p:spPr bwMode="auto">
            <a:xfrm>
              <a:off x="4800" y="3408"/>
              <a:ext cx="864" cy="289"/>
            </a:xfrm>
            <a:prstGeom prst="rect">
              <a:avLst/>
            </a:prstGeom>
            <a:noFill/>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1"/>
          </p:nvPr>
        </p:nvSpPr>
        <p:spPr/>
        <p:txBody>
          <a:bodyPr/>
          <a:lstStyle/>
          <a:p>
            <a:fld id="{C5E65544-83B3-4323-9E77-2614F5D4A98F}" type="slidenum">
              <a:rPr lang="en-US" altLang="zh-CN"/>
              <a:pPr/>
              <a:t>49</a:t>
            </a:fld>
            <a:endParaRPr lang="en-US" altLang="zh-CN"/>
          </a:p>
        </p:txBody>
      </p:sp>
      <p:sp>
        <p:nvSpPr>
          <p:cNvPr id="26" name="Date Placeholder 5"/>
          <p:cNvSpPr>
            <a:spLocks noGrp="1"/>
          </p:cNvSpPr>
          <p:nvPr>
            <p:ph type="dt" sz="half" idx="12"/>
          </p:nvPr>
        </p:nvSpPr>
        <p:spPr/>
        <p:txBody>
          <a:bodyPr/>
          <a:lstStyle/>
          <a:p>
            <a:r>
              <a:rPr lang="en-US"/>
              <a:t>2009-07-01</a:t>
            </a:r>
            <a:endParaRPr lang="en-US" altLang="zh-CN"/>
          </a:p>
        </p:txBody>
      </p:sp>
      <p:sp>
        <p:nvSpPr>
          <p:cNvPr id="579586" name="Rectangle 2"/>
          <p:cNvSpPr>
            <a:spLocks noGrp="1" noChangeArrowheads="1"/>
          </p:cNvSpPr>
          <p:nvPr>
            <p:ph type="title"/>
          </p:nvPr>
        </p:nvSpPr>
        <p:spPr>
          <a:ln/>
        </p:spPr>
        <p:txBody>
          <a:bodyPr/>
          <a:lstStyle/>
          <a:p>
            <a:r>
              <a:rPr lang="en-US" altLang="zh-TW"/>
              <a:t>Detecting line points</a:t>
            </a:r>
            <a:endParaRPr lang="en-US" altLang="zh-CN"/>
          </a:p>
        </p:txBody>
      </p:sp>
      <p:sp>
        <p:nvSpPr>
          <p:cNvPr id="579595" name="Rectangle 11"/>
          <p:cNvSpPr>
            <a:spLocks noChangeArrowheads="1"/>
          </p:cNvSpPr>
          <p:nvPr/>
        </p:nvSpPr>
        <p:spPr bwMode="auto">
          <a:xfrm>
            <a:off x="8001000" y="3505200"/>
            <a:ext cx="990600" cy="3048000"/>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579596" name="Rectangle 12"/>
          <p:cNvSpPr>
            <a:spLocks noChangeArrowheads="1"/>
          </p:cNvSpPr>
          <p:nvPr/>
        </p:nvSpPr>
        <p:spPr bwMode="auto">
          <a:xfrm>
            <a:off x="4538663" y="6477000"/>
            <a:ext cx="4529137" cy="274638"/>
          </a:xfrm>
          <a:prstGeom prst="rect">
            <a:avLst/>
          </a:prstGeom>
          <a:noFill/>
          <a:ln w="9525">
            <a:noFill/>
            <a:miter lim="800000"/>
            <a:headEnd/>
            <a:tailEnd/>
          </a:ln>
          <a:effectLst/>
        </p:spPr>
        <p:txBody>
          <a:bodyPr wrap="none">
            <a:spAutoFit/>
          </a:bodyPr>
          <a:lstStyle/>
          <a:p>
            <a:pPr eaLnBrk="1" hangingPunct="1">
              <a:spcBef>
                <a:spcPct val="20000"/>
              </a:spcBef>
              <a:buClr>
                <a:schemeClr val="tx2"/>
              </a:buClr>
              <a:buSzPct val="70000"/>
              <a:buFont typeface="Wingdings" pitchFamily="2" charset="2"/>
              <a:buNone/>
            </a:pPr>
            <a:r>
              <a:rPr lang="en-US" altLang="zh-TW" sz="1200">
                <a:solidFill>
                  <a:schemeClr val="tx1"/>
                </a:solidFill>
                <a:latin typeface="Arial" charset="0"/>
                <a:ea typeface="PMingLiU" pitchFamily="18" charset="-120"/>
                <a:cs typeface="Arial" charset="0"/>
              </a:rPr>
              <a:t>[ Steger 1998, ”An Unbiased Detector of Curvilinear Structures” ]</a:t>
            </a:r>
            <a:endParaRPr lang="en-US" altLang="zh-CN" sz="1200">
              <a:solidFill>
                <a:schemeClr val="tx1"/>
              </a:solidFill>
              <a:latin typeface="Arial" charset="0"/>
              <a:ea typeface="PMingLiU" pitchFamily="18" charset="-120"/>
              <a:cs typeface="Arial" charset="0"/>
            </a:endParaRPr>
          </a:p>
        </p:txBody>
      </p:sp>
      <p:grpSp>
        <p:nvGrpSpPr>
          <p:cNvPr id="2" name="Group 26"/>
          <p:cNvGrpSpPr/>
          <p:nvPr/>
        </p:nvGrpSpPr>
        <p:grpSpPr>
          <a:xfrm>
            <a:off x="1314450" y="1905000"/>
            <a:ext cx="5162550" cy="4114800"/>
            <a:chOff x="1314450" y="2438400"/>
            <a:chExt cx="5162550" cy="4114800"/>
          </a:xfrm>
        </p:grpSpPr>
        <p:pic>
          <p:nvPicPr>
            <p:cNvPr id="579597" name="Picture 13" descr="00088s_LDiff"/>
            <p:cNvPicPr>
              <a:picLocks noChangeAspect="1" noChangeArrowheads="1"/>
            </p:cNvPicPr>
            <p:nvPr/>
          </p:nvPicPr>
          <p:blipFill>
            <a:blip r:embed="rId3" cstate="screen">
              <a:lum bright="6000"/>
            </a:blip>
            <a:srcRect/>
            <a:stretch>
              <a:fillRect/>
            </a:stretch>
          </p:blipFill>
          <p:spPr bwMode="auto">
            <a:xfrm>
              <a:off x="1447800" y="2819400"/>
              <a:ext cx="4872038" cy="3654425"/>
            </a:xfrm>
            <a:prstGeom prst="rect">
              <a:avLst/>
            </a:prstGeom>
            <a:noFill/>
          </p:spPr>
        </p:pic>
        <p:grpSp>
          <p:nvGrpSpPr>
            <p:cNvPr id="3" name="Group 14"/>
            <p:cNvGrpSpPr>
              <a:grpSpLocks/>
            </p:cNvGrpSpPr>
            <p:nvPr/>
          </p:nvGrpSpPr>
          <p:grpSpPr bwMode="auto">
            <a:xfrm>
              <a:off x="1447800" y="2743200"/>
              <a:ext cx="5029200" cy="3810000"/>
              <a:chOff x="912" y="1728"/>
              <a:chExt cx="3168" cy="2400"/>
            </a:xfrm>
          </p:grpSpPr>
          <p:sp>
            <p:nvSpPr>
              <p:cNvPr id="579599" name="Rectangle 15"/>
              <p:cNvSpPr>
                <a:spLocks noChangeArrowheads="1"/>
              </p:cNvSpPr>
              <p:nvPr/>
            </p:nvSpPr>
            <p:spPr bwMode="auto">
              <a:xfrm>
                <a:off x="912" y="1728"/>
                <a:ext cx="1728" cy="2400"/>
              </a:xfrm>
              <a:prstGeom prst="rect">
                <a:avLst/>
              </a:prstGeom>
              <a:solidFill>
                <a:schemeClr val="bg1"/>
              </a:solidFill>
              <a:ln w="9525">
                <a:noFill/>
                <a:miter lim="800000"/>
                <a:headEnd/>
                <a:tailEnd/>
              </a:ln>
              <a:effectLst/>
            </p:spPr>
            <p:txBody>
              <a:bodyPr wrap="none" anchor="ctr"/>
              <a:lstStyle/>
              <a:p>
                <a:endParaRPr lang="en-US"/>
              </a:p>
            </p:txBody>
          </p:sp>
          <p:sp>
            <p:nvSpPr>
              <p:cNvPr id="579600" name="Rectangle 16"/>
              <p:cNvSpPr>
                <a:spLocks noChangeArrowheads="1"/>
              </p:cNvSpPr>
              <p:nvPr/>
            </p:nvSpPr>
            <p:spPr bwMode="auto">
              <a:xfrm>
                <a:off x="2640" y="1728"/>
                <a:ext cx="960" cy="432"/>
              </a:xfrm>
              <a:prstGeom prst="rect">
                <a:avLst/>
              </a:prstGeom>
              <a:solidFill>
                <a:schemeClr val="bg1"/>
              </a:solidFill>
              <a:ln w="9525">
                <a:noFill/>
                <a:miter lim="800000"/>
                <a:headEnd/>
                <a:tailEnd/>
              </a:ln>
              <a:effectLst/>
            </p:spPr>
            <p:txBody>
              <a:bodyPr wrap="none" anchor="ctr"/>
              <a:lstStyle/>
              <a:p>
                <a:endParaRPr lang="en-US"/>
              </a:p>
            </p:txBody>
          </p:sp>
          <p:sp>
            <p:nvSpPr>
              <p:cNvPr id="579601" name="Rectangle 17"/>
              <p:cNvSpPr>
                <a:spLocks noChangeArrowheads="1"/>
              </p:cNvSpPr>
              <p:nvPr/>
            </p:nvSpPr>
            <p:spPr bwMode="auto">
              <a:xfrm>
                <a:off x="3600" y="1728"/>
                <a:ext cx="480" cy="2400"/>
              </a:xfrm>
              <a:prstGeom prst="rect">
                <a:avLst/>
              </a:prstGeom>
              <a:solidFill>
                <a:schemeClr val="bg1"/>
              </a:solidFill>
              <a:ln w="9525">
                <a:noFill/>
                <a:miter lim="800000"/>
                <a:headEnd/>
                <a:tailEnd/>
              </a:ln>
              <a:effectLst/>
            </p:spPr>
            <p:txBody>
              <a:bodyPr wrap="none" anchor="ctr"/>
              <a:lstStyle/>
              <a:p>
                <a:endParaRPr lang="en-US"/>
              </a:p>
            </p:txBody>
          </p:sp>
          <p:sp>
            <p:nvSpPr>
              <p:cNvPr id="579602" name="Rectangle 18"/>
              <p:cNvSpPr>
                <a:spLocks noChangeArrowheads="1"/>
              </p:cNvSpPr>
              <p:nvPr/>
            </p:nvSpPr>
            <p:spPr bwMode="auto">
              <a:xfrm>
                <a:off x="2640" y="3072"/>
                <a:ext cx="960" cy="1056"/>
              </a:xfrm>
              <a:prstGeom prst="rect">
                <a:avLst/>
              </a:prstGeom>
              <a:solidFill>
                <a:schemeClr val="bg1"/>
              </a:solidFill>
              <a:ln w="9525">
                <a:noFill/>
                <a:miter lim="800000"/>
                <a:headEnd/>
                <a:tailEnd/>
              </a:ln>
              <a:effectLst/>
            </p:spPr>
            <p:txBody>
              <a:bodyPr wrap="none" anchor="ctr"/>
              <a:lstStyle/>
              <a:p>
                <a:endParaRPr lang="en-US"/>
              </a:p>
            </p:txBody>
          </p:sp>
        </p:grpSp>
        <p:sp>
          <p:nvSpPr>
            <p:cNvPr id="579603" name="Line 19"/>
            <p:cNvSpPr>
              <a:spLocks noChangeShapeType="1"/>
            </p:cNvSpPr>
            <p:nvPr/>
          </p:nvSpPr>
          <p:spPr bwMode="auto">
            <a:xfrm flipH="1" flipV="1">
              <a:off x="4267200" y="3810000"/>
              <a:ext cx="609600" cy="457200"/>
            </a:xfrm>
            <a:prstGeom prst="line">
              <a:avLst/>
            </a:prstGeom>
            <a:noFill/>
            <a:ln w="63500">
              <a:solidFill>
                <a:schemeClr val="bg1"/>
              </a:solidFill>
              <a:round/>
              <a:headEnd/>
              <a:tailEnd type="triangle" w="med" len="med"/>
            </a:ln>
            <a:effectLst/>
          </p:spPr>
          <p:txBody>
            <a:bodyPr/>
            <a:lstStyle/>
            <a:p>
              <a:endParaRPr lang="en-US"/>
            </a:p>
          </p:txBody>
        </p:sp>
        <p:sp>
          <p:nvSpPr>
            <p:cNvPr id="579604" name="Text Box 20"/>
            <p:cNvSpPr txBox="1">
              <a:spLocks noChangeArrowheads="1"/>
            </p:cNvSpPr>
            <p:nvPr/>
          </p:nvSpPr>
          <p:spPr bwMode="auto">
            <a:xfrm>
              <a:off x="4191000" y="3409890"/>
              <a:ext cx="1447800" cy="400110"/>
            </a:xfrm>
            <a:prstGeom prst="rect">
              <a:avLst/>
            </a:prstGeom>
            <a:noFill/>
            <a:ln w="9525">
              <a:noFill/>
              <a:miter lim="800000"/>
              <a:headEnd/>
              <a:tailEnd/>
            </a:ln>
            <a:effectLst/>
          </p:spPr>
          <p:txBody>
            <a:bodyPr>
              <a:spAutoFit/>
            </a:bodyPr>
            <a:lstStyle/>
            <a:p>
              <a:pPr eaLnBrk="1" hangingPunct="1">
                <a:spcBef>
                  <a:spcPct val="50000"/>
                </a:spcBef>
              </a:pPr>
              <a:r>
                <a:rPr lang="en-US" altLang="zh-TW" dirty="0" smtClean="0">
                  <a:latin typeface="+mn-lt"/>
                  <a:ea typeface="PMingLiU" pitchFamily="18" charset="-120"/>
                  <a:cs typeface="Arial" charset="0"/>
                </a:rPr>
                <a:t>n(</a:t>
              </a:r>
              <a:r>
                <a:rPr lang="en-US" altLang="zh-TW" b="1" dirty="0" smtClean="0">
                  <a:latin typeface="+mn-lt"/>
                  <a:ea typeface="PMingLiU" pitchFamily="18" charset="-120"/>
                  <a:cs typeface="Arial" charset="0"/>
                </a:rPr>
                <a:t>x</a:t>
              </a:r>
              <a:r>
                <a:rPr lang="en-US" altLang="zh-TW" dirty="0" smtClean="0">
                  <a:latin typeface="+mn-lt"/>
                  <a:ea typeface="PMingLiU" pitchFamily="18" charset="-120"/>
                  <a:cs typeface="Arial" charset="0"/>
                </a:rPr>
                <a:t>)</a:t>
              </a:r>
              <a:endParaRPr lang="en-US" altLang="zh-CN" dirty="0">
                <a:latin typeface="+mn-lt"/>
                <a:ea typeface="PMingLiU" pitchFamily="18" charset="-120"/>
                <a:cs typeface="Arial" charset="0"/>
              </a:endParaRPr>
            </a:p>
          </p:txBody>
        </p:sp>
        <p:sp>
          <p:nvSpPr>
            <p:cNvPr id="579605" name="Text Box 21"/>
            <p:cNvSpPr txBox="1">
              <a:spLocks noChangeArrowheads="1"/>
            </p:cNvSpPr>
            <p:nvPr/>
          </p:nvSpPr>
          <p:spPr bwMode="auto">
            <a:xfrm>
              <a:off x="1676400" y="2438400"/>
              <a:ext cx="2286000" cy="461665"/>
            </a:xfrm>
            <a:prstGeom prst="rect">
              <a:avLst/>
            </a:prstGeom>
            <a:noFill/>
            <a:ln w="9525">
              <a:noFill/>
              <a:miter lim="800000"/>
              <a:headEnd/>
              <a:tailEnd/>
            </a:ln>
            <a:effectLst/>
          </p:spPr>
          <p:txBody>
            <a:bodyPr wrap="square">
              <a:spAutoFit/>
            </a:bodyPr>
            <a:lstStyle/>
            <a:p>
              <a:pPr eaLnBrk="1" hangingPunct="1">
                <a:spcBef>
                  <a:spcPct val="50000"/>
                </a:spcBef>
              </a:pPr>
              <a:r>
                <a:rPr lang="en-US" altLang="zh-TW" sz="2400" b="1" dirty="0">
                  <a:solidFill>
                    <a:schemeClr val="tx1"/>
                  </a:solidFill>
                  <a:latin typeface="+mn-lt"/>
                  <a:ea typeface="PMingLiU" pitchFamily="18" charset="-120"/>
                  <a:cs typeface="Arial" charset="0"/>
                </a:rPr>
                <a:t>Cross section</a:t>
              </a:r>
              <a:endParaRPr lang="en-US" altLang="zh-CN" sz="2400" b="1" dirty="0">
                <a:solidFill>
                  <a:schemeClr val="tx1"/>
                </a:solidFill>
                <a:latin typeface="+mn-lt"/>
                <a:ea typeface="PMingLiU" pitchFamily="18" charset="-120"/>
                <a:cs typeface="Arial" charset="0"/>
              </a:endParaRPr>
            </a:p>
          </p:txBody>
        </p:sp>
        <p:sp>
          <p:nvSpPr>
            <p:cNvPr id="579606" name="Oval 22"/>
            <p:cNvSpPr>
              <a:spLocks noChangeArrowheads="1"/>
            </p:cNvSpPr>
            <p:nvPr/>
          </p:nvSpPr>
          <p:spPr bwMode="auto">
            <a:xfrm>
              <a:off x="4800600" y="4191000"/>
              <a:ext cx="152400" cy="152400"/>
            </a:xfrm>
            <a:prstGeom prst="ellipse">
              <a:avLst/>
            </a:prstGeom>
            <a:solidFill>
              <a:srgbClr val="FF9900"/>
            </a:solidFill>
            <a:ln w="9525">
              <a:solidFill>
                <a:srgbClr val="FF9900"/>
              </a:solidFill>
              <a:round/>
              <a:headEnd/>
              <a:tailEnd/>
            </a:ln>
            <a:effectLst/>
          </p:spPr>
          <p:txBody>
            <a:bodyPr wrap="none" anchor="ctr"/>
            <a:lstStyle/>
            <a:p>
              <a:endParaRPr lang="en-US"/>
            </a:p>
          </p:txBody>
        </p:sp>
        <p:grpSp>
          <p:nvGrpSpPr>
            <p:cNvPr id="4" name="Group 23"/>
            <p:cNvGrpSpPr>
              <a:grpSpLocks/>
            </p:cNvGrpSpPr>
            <p:nvPr/>
          </p:nvGrpSpPr>
          <p:grpSpPr bwMode="auto">
            <a:xfrm>
              <a:off x="1314450" y="3581402"/>
              <a:ext cx="2647950" cy="1771651"/>
              <a:chOff x="828" y="2256"/>
              <a:chExt cx="1668" cy="1116"/>
            </a:xfrm>
          </p:grpSpPr>
          <p:sp>
            <p:nvSpPr>
              <p:cNvPr id="579608" name="Line 24"/>
              <p:cNvSpPr>
                <a:spLocks noChangeShapeType="1"/>
              </p:cNvSpPr>
              <p:nvPr/>
            </p:nvSpPr>
            <p:spPr bwMode="auto">
              <a:xfrm flipH="1">
                <a:off x="960" y="3072"/>
                <a:ext cx="1488" cy="0"/>
              </a:xfrm>
              <a:prstGeom prst="line">
                <a:avLst/>
              </a:prstGeom>
              <a:noFill/>
              <a:ln w="25400">
                <a:solidFill>
                  <a:schemeClr val="tx1"/>
                </a:solidFill>
                <a:round/>
                <a:headEnd/>
                <a:tailEnd type="triangle" w="lg" len="lg"/>
              </a:ln>
              <a:effectLst/>
            </p:spPr>
            <p:txBody>
              <a:bodyPr/>
              <a:lstStyle/>
              <a:p>
                <a:endParaRPr lang="en-US"/>
              </a:p>
            </p:txBody>
          </p:sp>
          <p:sp>
            <p:nvSpPr>
              <p:cNvPr id="579609" name="Rectangle 25"/>
              <p:cNvSpPr>
                <a:spLocks noChangeArrowheads="1"/>
              </p:cNvSpPr>
              <p:nvPr/>
            </p:nvSpPr>
            <p:spPr bwMode="auto">
              <a:xfrm>
                <a:off x="828" y="3120"/>
                <a:ext cx="420" cy="252"/>
              </a:xfrm>
              <a:prstGeom prst="rect">
                <a:avLst/>
              </a:prstGeom>
              <a:noFill/>
              <a:ln w="9525">
                <a:noFill/>
                <a:miter lim="800000"/>
                <a:headEnd/>
                <a:tailEnd/>
              </a:ln>
              <a:effectLst/>
            </p:spPr>
            <p:txBody>
              <a:bodyPr wrap="none">
                <a:spAutoFit/>
              </a:bodyPr>
              <a:lstStyle/>
              <a:p>
                <a:pPr eaLnBrk="1" hangingPunct="1">
                  <a:spcBef>
                    <a:spcPct val="50000"/>
                  </a:spcBef>
                </a:pPr>
                <a:r>
                  <a:rPr lang="en-US" altLang="zh-TW" dirty="0" smtClean="0">
                    <a:solidFill>
                      <a:schemeClr val="tx1"/>
                    </a:solidFill>
                    <a:latin typeface="+mn-lt"/>
                    <a:ea typeface="PMingLiU" pitchFamily="18" charset="-120"/>
                    <a:cs typeface="Arial" charset="0"/>
                  </a:rPr>
                  <a:t>n(</a:t>
                </a:r>
                <a:r>
                  <a:rPr lang="en-US" altLang="zh-TW" b="1" dirty="0" smtClean="0">
                    <a:solidFill>
                      <a:schemeClr val="tx1"/>
                    </a:solidFill>
                    <a:latin typeface="+mn-lt"/>
                    <a:ea typeface="PMingLiU" pitchFamily="18" charset="-120"/>
                    <a:cs typeface="Arial" charset="0"/>
                  </a:rPr>
                  <a:t>x</a:t>
                </a:r>
                <a:r>
                  <a:rPr lang="en-US" altLang="zh-TW" dirty="0" smtClean="0">
                    <a:solidFill>
                      <a:schemeClr val="tx1"/>
                    </a:solidFill>
                    <a:latin typeface="+mn-lt"/>
                    <a:ea typeface="PMingLiU" pitchFamily="18" charset="-120"/>
                    <a:cs typeface="Arial" charset="0"/>
                  </a:rPr>
                  <a:t>)</a:t>
                </a:r>
                <a:endParaRPr lang="en-US" altLang="zh-CN" dirty="0">
                  <a:solidFill>
                    <a:schemeClr val="tx1"/>
                  </a:solidFill>
                  <a:latin typeface="+mn-lt"/>
                  <a:ea typeface="PMingLiU" pitchFamily="18" charset="-120"/>
                  <a:cs typeface="Arial" charset="0"/>
                </a:endParaRPr>
              </a:p>
            </p:txBody>
          </p:sp>
          <p:sp>
            <p:nvSpPr>
              <p:cNvPr id="579610" name="Freeform 26"/>
              <p:cNvSpPr>
                <a:spLocks/>
              </p:cNvSpPr>
              <p:nvPr/>
            </p:nvSpPr>
            <p:spPr bwMode="auto">
              <a:xfrm>
                <a:off x="912" y="2256"/>
                <a:ext cx="1584" cy="624"/>
              </a:xfrm>
              <a:custGeom>
                <a:avLst/>
                <a:gdLst/>
                <a:ahLst/>
                <a:cxnLst>
                  <a:cxn ang="0">
                    <a:pos x="0" y="624"/>
                  </a:cxn>
                  <a:cxn ang="0">
                    <a:pos x="336" y="480"/>
                  </a:cxn>
                  <a:cxn ang="0">
                    <a:pos x="432" y="336"/>
                  </a:cxn>
                  <a:cxn ang="0">
                    <a:pos x="480" y="192"/>
                  </a:cxn>
                  <a:cxn ang="0">
                    <a:pos x="576" y="48"/>
                  </a:cxn>
                  <a:cxn ang="0">
                    <a:pos x="720" y="0"/>
                  </a:cxn>
                  <a:cxn ang="0">
                    <a:pos x="912" y="0"/>
                  </a:cxn>
                  <a:cxn ang="0">
                    <a:pos x="1056" y="96"/>
                  </a:cxn>
                  <a:cxn ang="0">
                    <a:pos x="1104" y="288"/>
                  </a:cxn>
                  <a:cxn ang="0">
                    <a:pos x="1200" y="480"/>
                  </a:cxn>
                  <a:cxn ang="0">
                    <a:pos x="1296" y="576"/>
                  </a:cxn>
                  <a:cxn ang="0">
                    <a:pos x="1584" y="624"/>
                  </a:cxn>
                </a:cxnLst>
                <a:rect l="0" t="0" r="r" b="b"/>
                <a:pathLst>
                  <a:path w="1584" h="624">
                    <a:moveTo>
                      <a:pt x="0" y="624"/>
                    </a:moveTo>
                    <a:lnTo>
                      <a:pt x="336" y="480"/>
                    </a:lnTo>
                    <a:lnTo>
                      <a:pt x="432" y="336"/>
                    </a:lnTo>
                    <a:lnTo>
                      <a:pt x="480" y="192"/>
                    </a:lnTo>
                    <a:lnTo>
                      <a:pt x="576" y="48"/>
                    </a:lnTo>
                    <a:lnTo>
                      <a:pt x="720" y="0"/>
                    </a:lnTo>
                    <a:lnTo>
                      <a:pt x="912" y="0"/>
                    </a:lnTo>
                    <a:lnTo>
                      <a:pt x="1056" y="96"/>
                    </a:lnTo>
                    <a:lnTo>
                      <a:pt x="1104" y="288"/>
                    </a:lnTo>
                    <a:lnTo>
                      <a:pt x="1200" y="480"/>
                    </a:lnTo>
                    <a:lnTo>
                      <a:pt x="1296" y="576"/>
                    </a:lnTo>
                    <a:lnTo>
                      <a:pt x="1584" y="624"/>
                    </a:lnTo>
                  </a:path>
                </a:pathLst>
              </a:custGeom>
              <a:noFill/>
              <a:ln w="19050">
                <a:solidFill>
                  <a:schemeClr val="tx1"/>
                </a:solidFill>
                <a:round/>
                <a:headEnd/>
                <a:tailEnd/>
              </a:ln>
              <a:effectLst/>
            </p:spPr>
            <p:txBody>
              <a:bodyPr/>
              <a:lstStyle/>
              <a:p>
                <a:endParaRPr lang="en-US"/>
              </a:p>
            </p:txBody>
          </p:sp>
        </p:grpSp>
        <p:sp>
          <p:nvSpPr>
            <p:cNvPr id="579611" name="Oval 27"/>
            <p:cNvSpPr>
              <a:spLocks noChangeArrowheads="1"/>
            </p:cNvSpPr>
            <p:nvPr/>
          </p:nvSpPr>
          <p:spPr bwMode="auto">
            <a:xfrm>
              <a:off x="2667000" y="3505200"/>
              <a:ext cx="152400" cy="152400"/>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579612" name="Text Box 28"/>
            <p:cNvSpPr txBox="1">
              <a:spLocks noChangeArrowheads="1"/>
            </p:cNvSpPr>
            <p:nvPr/>
          </p:nvSpPr>
          <p:spPr bwMode="auto">
            <a:xfrm>
              <a:off x="1371600" y="3581400"/>
              <a:ext cx="762000" cy="400110"/>
            </a:xfrm>
            <a:prstGeom prst="rect">
              <a:avLst/>
            </a:prstGeom>
            <a:noFill/>
            <a:ln w="9525">
              <a:noFill/>
              <a:miter lim="800000"/>
              <a:headEnd/>
              <a:tailEnd/>
            </a:ln>
            <a:effectLst/>
          </p:spPr>
          <p:txBody>
            <a:bodyPr>
              <a:spAutoFit/>
            </a:bodyPr>
            <a:lstStyle/>
            <a:p>
              <a:pPr eaLnBrk="1" hangingPunct="1">
                <a:spcBef>
                  <a:spcPct val="50000"/>
                </a:spcBef>
              </a:pPr>
              <a:r>
                <a:rPr lang="en-US" altLang="zh-TW" dirty="0" smtClean="0">
                  <a:solidFill>
                    <a:schemeClr val="tx1"/>
                  </a:solidFill>
                  <a:latin typeface="+mn-lt"/>
                  <a:ea typeface="PMingLiU" pitchFamily="18" charset="-120"/>
                  <a:cs typeface="Arial" charset="0"/>
                </a:rPr>
                <a:t>L(</a:t>
              </a:r>
              <a:r>
                <a:rPr lang="en-US" altLang="zh-TW" b="1" dirty="0" smtClean="0">
                  <a:solidFill>
                    <a:schemeClr val="tx1"/>
                  </a:solidFill>
                  <a:latin typeface="+mn-lt"/>
                  <a:ea typeface="PMingLiU" pitchFamily="18" charset="-120"/>
                  <a:cs typeface="Arial" charset="0"/>
                </a:rPr>
                <a:t>x</a:t>
              </a:r>
              <a:r>
                <a:rPr lang="en-US" altLang="zh-TW" dirty="0">
                  <a:solidFill>
                    <a:schemeClr val="tx1"/>
                  </a:solidFill>
                  <a:latin typeface="+mn-lt"/>
                  <a:ea typeface="PMingLiU" pitchFamily="18" charset="-120"/>
                  <a:cs typeface="Arial" charset="0"/>
                </a:rPr>
                <a:t>)</a:t>
              </a:r>
              <a:endParaRPr lang="en-US" altLang="zh-CN" dirty="0">
                <a:solidFill>
                  <a:schemeClr val="tx1"/>
                </a:solidFill>
                <a:latin typeface="+mn-lt"/>
                <a:ea typeface="PMingLiU" pitchFamily="18" charset="-120"/>
                <a:cs typeface="Arial" charset="0"/>
              </a:endParaRPr>
            </a:p>
          </p:txBody>
        </p:sp>
        <p:sp>
          <p:nvSpPr>
            <p:cNvPr id="579613" name="Text Box 29"/>
            <p:cNvSpPr txBox="1">
              <a:spLocks noChangeArrowheads="1"/>
            </p:cNvSpPr>
            <p:nvPr/>
          </p:nvSpPr>
          <p:spPr bwMode="auto">
            <a:xfrm>
              <a:off x="1371600" y="2819400"/>
              <a:ext cx="1143000" cy="400110"/>
            </a:xfrm>
            <a:prstGeom prst="rect">
              <a:avLst/>
            </a:prstGeom>
            <a:noFill/>
            <a:ln w="9525">
              <a:noFill/>
              <a:miter lim="800000"/>
              <a:headEnd/>
              <a:tailEnd/>
            </a:ln>
            <a:effectLst/>
          </p:spPr>
          <p:txBody>
            <a:bodyPr>
              <a:spAutoFit/>
            </a:bodyPr>
            <a:lstStyle/>
            <a:p>
              <a:pPr eaLnBrk="1" hangingPunct="1">
                <a:spcBef>
                  <a:spcPct val="50000"/>
                </a:spcBef>
              </a:pPr>
              <a:r>
                <a:rPr lang="en-US" altLang="zh-TW" dirty="0">
                  <a:solidFill>
                    <a:schemeClr val="tx1"/>
                  </a:solidFill>
                  <a:latin typeface="+mn-lt"/>
                  <a:ea typeface="PMingLiU" pitchFamily="18" charset="-120"/>
                  <a:cs typeface="Arial" charset="0"/>
                </a:rPr>
                <a:t>L</a:t>
              </a:r>
              <a:r>
                <a:rPr lang="en-US" altLang="zh-TW" dirty="0" smtClean="0">
                  <a:solidFill>
                    <a:schemeClr val="tx1"/>
                  </a:solidFill>
                  <a:latin typeface="+mn-lt"/>
                  <a:ea typeface="PMingLiU" pitchFamily="18" charset="-120"/>
                  <a:cs typeface="Arial" charset="0"/>
                </a:rPr>
                <a:t>’ </a:t>
              </a:r>
              <a:r>
                <a:rPr lang="en-US" altLang="zh-TW" dirty="0">
                  <a:solidFill>
                    <a:schemeClr val="tx1"/>
                  </a:solidFill>
                  <a:latin typeface="+mn-lt"/>
                  <a:ea typeface="PMingLiU" pitchFamily="18" charset="-120"/>
                  <a:cs typeface="Arial" charset="0"/>
                </a:rPr>
                <a:t>= 0</a:t>
              </a:r>
              <a:endParaRPr lang="en-US" altLang="zh-CN" dirty="0">
                <a:solidFill>
                  <a:schemeClr val="tx1"/>
                </a:solidFill>
                <a:latin typeface="+mn-lt"/>
                <a:ea typeface="PMingLiU" pitchFamily="18" charset="-120"/>
                <a:cs typeface="Arial" charset="0"/>
              </a:endParaRPr>
            </a:p>
          </p:txBody>
        </p:sp>
        <p:sp>
          <p:nvSpPr>
            <p:cNvPr id="579614" name="Text Box 30"/>
            <p:cNvSpPr txBox="1">
              <a:spLocks noChangeArrowheads="1"/>
            </p:cNvSpPr>
            <p:nvPr/>
          </p:nvSpPr>
          <p:spPr bwMode="auto">
            <a:xfrm>
              <a:off x="1371600" y="3200400"/>
              <a:ext cx="1600200" cy="400110"/>
            </a:xfrm>
            <a:prstGeom prst="rect">
              <a:avLst/>
            </a:prstGeom>
            <a:noFill/>
            <a:ln w="9525">
              <a:noFill/>
              <a:miter lim="800000"/>
              <a:headEnd/>
              <a:tailEnd/>
            </a:ln>
            <a:effectLst/>
          </p:spPr>
          <p:txBody>
            <a:bodyPr wrap="square">
              <a:spAutoFit/>
            </a:bodyPr>
            <a:lstStyle/>
            <a:p>
              <a:pPr eaLnBrk="1" hangingPunct="1">
                <a:spcBef>
                  <a:spcPct val="50000"/>
                </a:spcBef>
              </a:pPr>
              <a:r>
                <a:rPr lang="en-US" altLang="zh-TW" dirty="0" smtClean="0">
                  <a:solidFill>
                    <a:schemeClr val="tx1"/>
                  </a:solidFill>
                  <a:latin typeface="+mn-lt"/>
                  <a:ea typeface="PMingLiU" pitchFamily="18" charset="-120"/>
                  <a:cs typeface="Arial" charset="0"/>
                </a:rPr>
                <a:t>L’’ </a:t>
              </a:r>
              <a:r>
                <a:rPr lang="en-US" altLang="zh-TW" dirty="0">
                  <a:solidFill>
                    <a:schemeClr val="tx1"/>
                  </a:solidFill>
                  <a:latin typeface="+mn-lt"/>
                  <a:ea typeface="PMingLiU" pitchFamily="18" charset="-120"/>
                  <a:cs typeface="Arial" charset="0"/>
                </a:rPr>
                <a:t>large</a:t>
              </a:r>
              <a:endParaRPr lang="en-US" altLang="zh-CN" dirty="0">
                <a:solidFill>
                  <a:schemeClr val="tx1"/>
                </a:solidFill>
                <a:latin typeface="+mn-lt"/>
                <a:ea typeface="PMingLiU" pitchFamily="18" charset="-120"/>
                <a:cs typeface="Arial" charset="0"/>
              </a:endParaRPr>
            </a:p>
          </p:txBody>
        </p:sp>
        <p:sp>
          <p:nvSpPr>
            <p:cNvPr id="579615" name="Text Box 31"/>
            <p:cNvSpPr txBox="1">
              <a:spLocks noChangeArrowheads="1"/>
            </p:cNvSpPr>
            <p:nvPr/>
          </p:nvSpPr>
          <p:spPr bwMode="auto">
            <a:xfrm>
              <a:off x="4191000" y="2438400"/>
              <a:ext cx="1676400" cy="457200"/>
            </a:xfrm>
            <a:prstGeom prst="rect">
              <a:avLst/>
            </a:prstGeom>
            <a:noFill/>
            <a:ln w="9525">
              <a:noFill/>
              <a:miter lim="800000"/>
              <a:headEnd/>
              <a:tailEnd/>
            </a:ln>
            <a:effectLst/>
          </p:spPr>
          <p:txBody>
            <a:bodyPr>
              <a:spAutoFit/>
            </a:bodyPr>
            <a:lstStyle/>
            <a:p>
              <a:pPr eaLnBrk="1" hangingPunct="1">
                <a:spcBef>
                  <a:spcPct val="50000"/>
                </a:spcBef>
              </a:pPr>
              <a:r>
                <a:rPr lang="en-US" altLang="zh-TW" sz="2400" b="1" dirty="0" smtClean="0">
                  <a:solidFill>
                    <a:schemeClr val="tx1"/>
                  </a:solidFill>
                  <a:latin typeface="+mn-lt"/>
                  <a:ea typeface="PMingLiU" pitchFamily="18" charset="-120"/>
                  <a:cs typeface="Arial" charset="0"/>
                </a:rPr>
                <a:t>  Curve</a:t>
              </a:r>
              <a:endParaRPr lang="en-US" altLang="zh-CN" sz="2400" b="1" dirty="0">
                <a:solidFill>
                  <a:schemeClr val="tx1"/>
                </a:solidFill>
                <a:latin typeface="+mn-lt"/>
                <a:ea typeface="PMingLiU" pitchFamily="18" charset="-120"/>
                <a:cs typeface="Arial" charset="0"/>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fld id="{F36FDA66-DD91-4321-8320-AF1C315D3764}" type="slidenum">
              <a:rPr lang="en-US" altLang="zh-CN"/>
              <a:pPr/>
              <a:t>5</a:t>
            </a:fld>
            <a:endParaRPr lang="en-US" altLang="zh-CN"/>
          </a:p>
        </p:txBody>
      </p:sp>
      <p:sp>
        <p:nvSpPr>
          <p:cNvPr id="22" name="Date Placeholder 5"/>
          <p:cNvSpPr>
            <a:spLocks noGrp="1"/>
          </p:cNvSpPr>
          <p:nvPr>
            <p:ph type="dt" sz="half" idx="12"/>
          </p:nvPr>
        </p:nvSpPr>
        <p:spPr/>
        <p:txBody>
          <a:bodyPr/>
          <a:lstStyle/>
          <a:p>
            <a:r>
              <a:rPr lang="en-US"/>
              <a:t>2009-07-01</a:t>
            </a:r>
            <a:endParaRPr lang="en-US" altLang="zh-CN"/>
          </a:p>
        </p:txBody>
      </p:sp>
      <p:sp>
        <p:nvSpPr>
          <p:cNvPr id="638978" name="Rectangle 2"/>
          <p:cNvSpPr>
            <a:spLocks noGrp="1" noChangeArrowheads="1"/>
          </p:cNvSpPr>
          <p:nvPr>
            <p:ph type="title"/>
          </p:nvPr>
        </p:nvSpPr>
        <p:spPr>
          <a:ln/>
        </p:spPr>
        <p:txBody>
          <a:bodyPr/>
          <a:lstStyle/>
          <a:p>
            <a:r>
              <a:rPr lang="en-US" altLang="zh-CN"/>
              <a:t>Skin cancer</a:t>
            </a:r>
          </a:p>
        </p:txBody>
      </p:sp>
      <p:sp>
        <p:nvSpPr>
          <p:cNvPr id="638979" name="Rectangle 3"/>
          <p:cNvSpPr>
            <a:spLocks noGrp="1" noChangeArrowheads="1"/>
          </p:cNvSpPr>
          <p:nvPr>
            <p:ph type="body" idx="1"/>
          </p:nvPr>
        </p:nvSpPr>
        <p:spPr>
          <a:xfrm>
            <a:off x="457200" y="609600"/>
            <a:ext cx="7924800" cy="838200"/>
          </a:xfrm>
        </p:spPr>
        <p:txBody>
          <a:bodyPr/>
          <a:lstStyle/>
          <a:p>
            <a:r>
              <a:rPr lang="en-US" altLang="zh-CN"/>
              <a:t>Skin cancer : most common type of cancer ( &gt; 1 million )</a:t>
            </a:r>
          </a:p>
          <a:p>
            <a:r>
              <a:rPr lang="en-US" altLang="zh-CN"/>
              <a:t>forms in tissues of the skin</a:t>
            </a:r>
          </a:p>
        </p:txBody>
      </p:sp>
      <p:sp>
        <p:nvSpPr>
          <p:cNvPr id="638980"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pic>
        <p:nvPicPr>
          <p:cNvPr id="638981" name="Picture 5" descr="0143_clinical"/>
          <p:cNvPicPr>
            <a:picLocks noChangeAspect="1" noChangeArrowheads="1"/>
          </p:cNvPicPr>
          <p:nvPr/>
        </p:nvPicPr>
        <p:blipFill>
          <a:blip r:embed="rId3" cstate="screen">
            <a:lum contrast="24000"/>
          </a:blip>
          <a:srcRect/>
          <a:stretch>
            <a:fillRect/>
          </a:stretch>
        </p:blipFill>
        <p:spPr bwMode="auto">
          <a:xfrm>
            <a:off x="1666875" y="1862138"/>
            <a:ext cx="2295525" cy="1462087"/>
          </a:xfrm>
          <a:prstGeom prst="rect">
            <a:avLst/>
          </a:prstGeom>
          <a:noFill/>
        </p:spPr>
      </p:pic>
      <p:pic>
        <p:nvPicPr>
          <p:cNvPr id="638982" name="Picture 6" descr="0148_clinical"/>
          <p:cNvPicPr>
            <a:picLocks noChangeAspect="1" noChangeArrowheads="1"/>
          </p:cNvPicPr>
          <p:nvPr/>
        </p:nvPicPr>
        <p:blipFill>
          <a:blip r:embed="rId4" cstate="screen">
            <a:lum contrast="24000"/>
          </a:blip>
          <a:srcRect/>
          <a:stretch>
            <a:fillRect/>
          </a:stretch>
        </p:blipFill>
        <p:spPr bwMode="auto">
          <a:xfrm>
            <a:off x="1666875" y="3490913"/>
            <a:ext cx="2293938" cy="1462087"/>
          </a:xfrm>
          <a:prstGeom prst="rect">
            <a:avLst/>
          </a:prstGeom>
          <a:noFill/>
        </p:spPr>
      </p:pic>
      <p:pic>
        <p:nvPicPr>
          <p:cNvPr id="638983" name="Picture 7" descr="0314_clinical"/>
          <p:cNvPicPr>
            <a:picLocks noChangeAspect="1" noChangeArrowheads="1"/>
          </p:cNvPicPr>
          <p:nvPr/>
        </p:nvPicPr>
        <p:blipFill>
          <a:blip r:embed="rId5" cstate="screen">
            <a:lum contrast="24000"/>
          </a:blip>
          <a:srcRect/>
          <a:stretch>
            <a:fillRect/>
          </a:stretch>
        </p:blipFill>
        <p:spPr bwMode="auto">
          <a:xfrm>
            <a:off x="1666875" y="5091113"/>
            <a:ext cx="2292350" cy="1462087"/>
          </a:xfrm>
          <a:prstGeom prst="rect">
            <a:avLst/>
          </a:prstGeom>
          <a:noFill/>
        </p:spPr>
      </p:pic>
      <p:pic>
        <p:nvPicPr>
          <p:cNvPr id="638984" name="Picture 8" descr="0150_clinical"/>
          <p:cNvPicPr>
            <a:picLocks noChangeAspect="1" noChangeArrowheads="1"/>
          </p:cNvPicPr>
          <p:nvPr/>
        </p:nvPicPr>
        <p:blipFill>
          <a:blip r:embed="rId6" cstate="screen"/>
          <a:srcRect/>
          <a:stretch>
            <a:fillRect/>
          </a:stretch>
        </p:blipFill>
        <p:spPr bwMode="auto">
          <a:xfrm>
            <a:off x="4411663" y="5091113"/>
            <a:ext cx="2293937" cy="1462087"/>
          </a:xfrm>
          <a:prstGeom prst="rect">
            <a:avLst/>
          </a:prstGeom>
          <a:noFill/>
          <a:ln w="9525">
            <a:noFill/>
            <a:miter lim="800000"/>
            <a:headEnd/>
            <a:tailEnd/>
          </a:ln>
        </p:spPr>
      </p:pic>
      <p:pic>
        <p:nvPicPr>
          <p:cNvPr id="638985" name="Picture 9" descr="0010009_clinical"/>
          <p:cNvPicPr>
            <a:picLocks noChangeAspect="1" noChangeArrowheads="1"/>
          </p:cNvPicPr>
          <p:nvPr/>
        </p:nvPicPr>
        <p:blipFill>
          <a:blip r:embed="rId7" cstate="screen"/>
          <a:srcRect/>
          <a:stretch>
            <a:fillRect/>
          </a:stretch>
        </p:blipFill>
        <p:spPr bwMode="auto">
          <a:xfrm>
            <a:off x="4411663" y="1862138"/>
            <a:ext cx="2293937" cy="1462087"/>
          </a:xfrm>
          <a:prstGeom prst="rect">
            <a:avLst/>
          </a:prstGeom>
          <a:noFill/>
        </p:spPr>
      </p:pic>
      <p:pic>
        <p:nvPicPr>
          <p:cNvPr id="638986" name="Picture 10" descr="scc"/>
          <p:cNvPicPr>
            <a:picLocks noChangeAspect="1" noChangeArrowheads="1"/>
          </p:cNvPicPr>
          <p:nvPr/>
        </p:nvPicPr>
        <p:blipFill>
          <a:blip r:embed="rId8" cstate="screen"/>
          <a:srcRect/>
          <a:stretch>
            <a:fillRect/>
          </a:stretch>
        </p:blipFill>
        <p:spPr bwMode="auto">
          <a:xfrm>
            <a:off x="4411663" y="3490913"/>
            <a:ext cx="2292350" cy="1462087"/>
          </a:xfrm>
          <a:prstGeom prst="rect">
            <a:avLst/>
          </a:prstGeom>
          <a:noFill/>
        </p:spPr>
      </p:pic>
      <p:sp>
        <p:nvSpPr>
          <p:cNvPr id="638988" name="Text Box 12"/>
          <p:cNvSpPr txBox="1">
            <a:spLocks noChangeArrowheads="1"/>
          </p:cNvSpPr>
          <p:nvPr/>
        </p:nvSpPr>
        <p:spPr bwMode="auto">
          <a:xfrm>
            <a:off x="1600200" y="1371600"/>
            <a:ext cx="2438400" cy="457200"/>
          </a:xfrm>
          <a:prstGeom prst="rect">
            <a:avLst/>
          </a:prstGeom>
          <a:noFill/>
          <a:ln w="12700">
            <a:noFill/>
            <a:miter lim="800000"/>
            <a:headEnd/>
            <a:tailEnd/>
          </a:ln>
          <a:effectLst/>
        </p:spPr>
        <p:txBody>
          <a:bodyPr>
            <a:spAutoFit/>
          </a:bodyPr>
          <a:lstStyle/>
          <a:p>
            <a:pPr>
              <a:spcBef>
                <a:spcPct val="50000"/>
              </a:spcBef>
            </a:pPr>
            <a:r>
              <a:rPr lang="en-US" sz="2400" b="1">
                <a:solidFill>
                  <a:srgbClr val="008000"/>
                </a:solidFill>
                <a:latin typeface="Lucida Sans Unicode" pitchFamily="34" charset="0"/>
              </a:rPr>
              <a:t>Benign lesions</a:t>
            </a:r>
          </a:p>
        </p:txBody>
      </p:sp>
      <p:sp>
        <p:nvSpPr>
          <p:cNvPr id="638989" name="Text Box 13"/>
          <p:cNvSpPr txBox="1">
            <a:spLocks noChangeArrowheads="1"/>
          </p:cNvSpPr>
          <p:nvPr/>
        </p:nvSpPr>
        <p:spPr bwMode="auto">
          <a:xfrm>
            <a:off x="4572000" y="1371600"/>
            <a:ext cx="1981200" cy="457200"/>
          </a:xfrm>
          <a:prstGeom prst="rect">
            <a:avLst/>
          </a:prstGeom>
          <a:noFill/>
          <a:ln w="12700">
            <a:noFill/>
            <a:miter lim="800000"/>
            <a:headEnd/>
            <a:tailEnd/>
          </a:ln>
          <a:effectLst/>
        </p:spPr>
        <p:txBody>
          <a:bodyPr>
            <a:spAutoFit/>
          </a:bodyPr>
          <a:lstStyle/>
          <a:p>
            <a:pPr>
              <a:spcBef>
                <a:spcPct val="50000"/>
              </a:spcBef>
            </a:pPr>
            <a:r>
              <a:rPr lang="en-US" sz="2400" b="1">
                <a:solidFill>
                  <a:srgbClr val="CC3300"/>
                </a:solidFill>
                <a:latin typeface="Lucida Sans Unicode" pitchFamily="34" charset="0"/>
              </a:rPr>
              <a:t>Skin cancer</a:t>
            </a:r>
          </a:p>
        </p:txBody>
      </p:sp>
      <p:sp>
        <p:nvSpPr>
          <p:cNvPr id="638990" name="Text Box 14"/>
          <p:cNvSpPr txBox="1">
            <a:spLocks noChangeArrowheads="1"/>
          </p:cNvSpPr>
          <p:nvPr/>
        </p:nvSpPr>
        <p:spPr bwMode="auto">
          <a:xfrm>
            <a:off x="6764338" y="3810000"/>
            <a:ext cx="1854200" cy="641350"/>
          </a:xfrm>
          <a:prstGeom prst="rect">
            <a:avLst/>
          </a:prstGeom>
          <a:noFill/>
          <a:ln w="12700">
            <a:noFill/>
            <a:miter lim="800000"/>
            <a:headEnd/>
            <a:tailEnd/>
          </a:ln>
          <a:effectLst/>
        </p:spPr>
        <p:txBody>
          <a:bodyPr wrap="none">
            <a:spAutoFit/>
          </a:bodyPr>
          <a:lstStyle/>
          <a:p>
            <a:r>
              <a:rPr lang="en-US" altLang="zh-CN" sz="1800">
                <a:solidFill>
                  <a:schemeClr val="hlink"/>
                </a:solidFill>
                <a:latin typeface="Lucida Sans Unicode" pitchFamily="34" charset="0"/>
              </a:rPr>
              <a:t>Squamous cell </a:t>
            </a:r>
          </a:p>
          <a:p>
            <a:r>
              <a:rPr lang="en-US" altLang="zh-CN" sz="1800">
                <a:solidFill>
                  <a:schemeClr val="hlink"/>
                </a:solidFill>
                <a:latin typeface="Lucida Sans Unicode" pitchFamily="34" charset="0"/>
              </a:rPr>
              <a:t>carcinoma</a:t>
            </a:r>
            <a:endParaRPr lang="en-US" sz="1800">
              <a:solidFill>
                <a:schemeClr val="hlink"/>
              </a:solidFill>
              <a:latin typeface="Lucida Sans Unicode" pitchFamily="34" charset="0"/>
            </a:endParaRPr>
          </a:p>
        </p:txBody>
      </p:sp>
      <p:sp>
        <p:nvSpPr>
          <p:cNvPr id="638991" name="Text Box 15"/>
          <p:cNvSpPr txBox="1">
            <a:spLocks noChangeArrowheads="1"/>
          </p:cNvSpPr>
          <p:nvPr/>
        </p:nvSpPr>
        <p:spPr bwMode="auto">
          <a:xfrm>
            <a:off x="6800850" y="2311400"/>
            <a:ext cx="1327150" cy="641350"/>
          </a:xfrm>
          <a:prstGeom prst="rect">
            <a:avLst/>
          </a:prstGeom>
          <a:noFill/>
          <a:ln w="12700">
            <a:noFill/>
            <a:miter lim="800000"/>
            <a:headEnd/>
            <a:tailEnd/>
          </a:ln>
          <a:effectLst/>
        </p:spPr>
        <p:txBody>
          <a:bodyPr wrap="none">
            <a:spAutoFit/>
          </a:bodyPr>
          <a:lstStyle/>
          <a:p>
            <a:r>
              <a:rPr lang="en-US" sz="1800">
                <a:solidFill>
                  <a:schemeClr val="hlink"/>
                </a:solidFill>
                <a:latin typeface="Lucida Sans Unicode" pitchFamily="34" charset="0"/>
              </a:rPr>
              <a:t>Basal cell </a:t>
            </a:r>
          </a:p>
          <a:p>
            <a:r>
              <a:rPr lang="en-US" sz="1800">
                <a:solidFill>
                  <a:schemeClr val="hlink"/>
                </a:solidFill>
                <a:latin typeface="Lucida Sans Unicode" pitchFamily="34" charset="0"/>
              </a:rPr>
              <a:t>carcinoma</a:t>
            </a:r>
          </a:p>
        </p:txBody>
      </p:sp>
      <p:sp>
        <p:nvSpPr>
          <p:cNvPr id="638992" name="Text Box 16"/>
          <p:cNvSpPr txBox="1">
            <a:spLocks noChangeArrowheads="1"/>
          </p:cNvSpPr>
          <p:nvPr/>
        </p:nvSpPr>
        <p:spPr bwMode="auto">
          <a:xfrm>
            <a:off x="6754813" y="5500688"/>
            <a:ext cx="1322387" cy="366712"/>
          </a:xfrm>
          <a:prstGeom prst="rect">
            <a:avLst/>
          </a:prstGeom>
          <a:noFill/>
          <a:ln w="12700">
            <a:noFill/>
            <a:miter lim="800000"/>
            <a:headEnd/>
            <a:tailEnd/>
          </a:ln>
          <a:effectLst/>
        </p:spPr>
        <p:txBody>
          <a:bodyPr wrap="none">
            <a:spAutoFit/>
          </a:bodyPr>
          <a:lstStyle/>
          <a:p>
            <a:r>
              <a:rPr lang="en-US" sz="1800">
                <a:solidFill>
                  <a:schemeClr val="hlink"/>
                </a:solidFill>
                <a:latin typeface="Lucida Sans Unicode" pitchFamily="34" charset="0"/>
              </a:rPr>
              <a:t>Melanoma</a:t>
            </a:r>
          </a:p>
        </p:txBody>
      </p:sp>
      <p:sp>
        <p:nvSpPr>
          <p:cNvPr id="638993" name="Rectangle 17"/>
          <p:cNvSpPr>
            <a:spLocks noChangeArrowheads="1"/>
          </p:cNvSpPr>
          <p:nvPr/>
        </p:nvSpPr>
        <p:spPr bwMode="auto">
          <a:xfrm>
            <a:off x="1219200" y="1371600"/>
            <a:ext cx="2819400" cy="5257800"/>
          </a:xfrm>
          <a:prstGeom prst="rect">
            <a:avLst/>
          </a:prstGeom>
          <a:solidFill>
            <a:srgbClr val="FFFFFF">
              <a:alpha val="80000"/>
            </a:srgbClr>
          </a:solidFill>
          <a:ln w="12700">
            <a:noFill/>
            <a:miter lim="800000"/>
            <a:headEnd/>
            <a:tailEnd/>
          </a:ln>
          <a:effectLst/>
        </p:spPr>
        <p:txBody>
          <a:bodyPr anchor="ctr">
            <a:spAutoFit/>
          </a:bodyPr>
          <a:lstStyle/>
          <a:p>
            <a:endParaRPr lang="en-US"/>
          </a:p>
        </p:txBody>
      </p:sp>
      <p:sp>
        <p:nvSpPr>
          <p:cNvPr id="638994" name="Line 18"/>
          <p:cNvSpPr>
            <a:spLocks noChangeShapeType="1"/>
          </p:cNvSpPr>
          <p:nvPr/>
        </p:nvSpPr>
        <p:spPr bwMode="auto">
          <a:xfrm>
            <a:off x="4267200" y="3408363"/>
            <a:ext cx="4648200" cy="0"/>
          </a:xfrm>
          <a:prstGeom prst="line">
            <a:avLst/>
          </a:prstGeom>
          <a:noFill/>
          <a:ln w="38100" cap="rnd">
            <a:solidFill>
              <a:srgbClr val="808080"/>
            </a:solidFill>
            <a:prstDash val="sysDot"/>
            <a:round/>
            <a:headEnd/>
            <a:tailEnd/>
          </a:ln>
          <a:effectLst/>
        </p:spPr>
        <p:txBody>
          <a:bodyPr>
            <a:spAutoFit/>
          </a:bodyPr>
          <a:lstStyle/>
          <a:p>
            <a:endParaRPr lang="en-US"/>
          </a:p>
        </p:txBody>
      </p:sp>
      <p:sp>
        <p:nvSpPr>
          <p:cNvPr id="638995" name="Line 19"/>
          <p:cNvSpPr>
            <a:spLocks noChangeShapeType="1"/>
          </p:cNvSpPr>
          <p:nvPr/>
        </p:nvSpPr>
        <p:spPr bwMode="auto">
          <a:xfrm>
            <a:off x="4267200" y="5008563"/>
            <a:ext cx="4648200" cy="0"/>
          </a:xfrm>
          <a:prstGeom prst="line">
            <a:avLst/>
          </a:prstGeom>
          <a:noFill/>
          <a:ln w="38100" cap="rnd">
            <a:solidFill>
              <a:srgbClr val="808080"/>
            </a:solidFill>
            <a:prstDash val="sysDot"/>
            <a:round/>
            <a:headEnd/>
            <a:tailEnd/>
          </a:ln>
          <a:effectLst/>
        </p:spPr>
        <p:txBody>
          <a:bodyPr>
            <a:spAutoFit/>
          </a:bodyPr>
          <a:lstStyle/>
          <a:p>
            <a:endParaRPr lang="en-US"/>
          </a:p>
        </p:txBody>
      </p:sp>
      <p:sp>
        <p:nvSpPr>
          <p:cNvPr id="638996" name="Line 20"/>
          <p:cNvSpPr>
            <a:spLocks noChangeShapeType="1"/>
          </p:cNvSpPr>
          <p:nvPr/>
        </p:nvSpPr>
        <p:spPr bwMode="auto">
          <a:xfrm>
            <a:off x="4191000" y="1524000"/>
            <a:ext cx="0" cy="5105400"/>
          </a:xfrm>
          <a:prstGeom prst="line">
            <a:avLst/>
          </a:prstGeom>
          <a:noFill/>
          <a:ln w="38100" cap="rnd">
            <a:solidFill>
              <a:srgbClr val="808080"/>
            </a:solidFill>
            <a:prstDash val="sysDot"/>
            <a:round/>
            <a:headEnd/>
            <a:tailEnd/>
          </a:ln>
          <a:effec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F25E9C6-0D9F-48BE-8037-EFE910D84EDB}" type="slidenum">
              <a:rPr lang="en-US" altLang="zh-CN"/>
              <a:pPr/>
              <a:t>50</a:t>
            </a:fld>
            <a:endParaRPr lang="en-US" altLang="zh-CN"/>
          </a:p>
        </p:txBody>
      </p:sp>
      <p:sp>
        <p:nvSpPr>
          <p:cNvPr id="7" name="Date Placeholder 5"/>
          <p:cNvSpPr>
            <a:spLocks noGrp="1"/>
          </p:cNvSpPr>
          <p:nvPr>
            <p:ph type="dt" sz="half" idx="12"/>
          </p:nvPr>
        </p:nvSpPr>
        <p:spPr/>
        <p:txBody>
          <a:bodyPr/>
          <a:lstStyle/>
          <a:p>
            <a:r>
              <a:rPr lang="en-US"/>
              <a:t>2009-07-01</a:t>
            </a:r>
            <a:endParaRPr lang="en-US" altLang="zh-CN"/>
          </a:p>
        </p:txBody>
      </p:sp>
      <p:sp>
        <p:nvSpPr>
          <p:cNvPr id="620546" name="Rectangle 2"/>
          <p:cNvSpPr>
            <a:spLocks noGrp="1" noChangeArrowheads="1"/>
          </p:cNvSpPr>
          <p:nvPr>
            <p:ph type="title"/>
          </p:nvPr>
        </p:nvSpPr>
        <p:spPr>
          <a:ln/>
        </p:spPr>
        <p:txBody>
          <a:bodyPr/>
          <a:lstStyle/>
          <a:p>
            <a:r>
              <a:rPr lang="en-US" altLang="zh-CN" dirty="0" smtClean="0"/>
              <a:t>Experiment</a:t>
            </a:r>
            <a:endParaRPr lang="en-US" altLang="zh-CN" dirty="0"/>
          </a:p>
        </p:txBody>
      </p:sp>
      <p:pic>
        <p:nvPicPr>
          <p:cNvPr id="620550" name="Picture 6"/>
          <p:cNvPicPr>
            <a:picLocks noChangeAspect="1" noChangeArrowheads="1"/>
          </p:cNvPicPr>
          <p:nvPr/>
        </p:nvPicPr>
        <p:blipFill>
          <a:blip r:embed="rId3" cstate="screen"/>
          <a:srcRect/>
          <a:stretch>
            <a:fillRect/>
          </a:stretch>
        </p:blipFill>
        <p:spPr bwMode="auto">
          <a:xfrm>
            <a:off x="1066800" y="533400"/>
            <a:ext cx="7038652" cy="58674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fld id="{F36FDA66-DD91-4321-8320-AF1C315D3764}" type="slidenum">
              <a:rPr lang="en-US" altLang="zh-CN"/>
              <a:pPr/>
              <a:t>6</a:t>
            </a:fld>
            <a:endParaRPr lang="en-US" altLang="zh-CN"/>
          </a:p>
        </p:txBody>
      </p:sp>
      <p:sp>
        <p:nvSpPr>
          <p:cNvPr id="22" name="Date Placeholder 5"/>
          <p:cNvSpPr>
            <a:spLocks noGrp="1"/>
          </p:cNvSpPr>
          <p:nvPr>
            <p:ph type="dt" sz="half" idx="12"/>
          </p:nvPr>
        </p:nvSpPr>
        <p:spPr/>
        <p:txBody>
          <a:bodyPr/>
          <a:lstStyle/>
          <a:p>
            <a:r>
              <a:rPr lang="en-US"/>
              <a:t>2009-07-01</a:t>
            </a:r>
            <a:endParaRPr lang="en-US" altLang="zh-CN"/>
          </a:p>
        </p:txBody>
      </p:sp>
      <p:sp>
        <p:nvSpPr>
          <p:cNvPr id="638978" name="Rectangle 2"/>
          <p:cNvSpPr>
            <a:spLocks noGrp="1" noChangeArrowheads="1"/>
          </p:cNvSpPr>
          <p:nvPr>
            <p:ph type="title"/>
          </p:nvPr>
        </p:nvSpPr>
        <p:spPr>
          <a:ln/>
        </p:spPr>
        <p:txBody>
          <a:bodyPr/>
          <a:lstStyle/>
          <a:p>
            <a:r>
              <a:rPr lang="en-US" altLang="zh-CN" dirty="0" err="1" smtClean="0"/>
              <a:t>Dermoscopy</a:t>
            </a:r>
            <a:endParaRPr lang="en-US" altLang="zh-CN" dirty="0"/>
          </a:p>
        </p:txBody>
      </p:sp>
      <p:sp>
        <p:nvSpPr>
          <p:cNvPr id="638979" name="Rectangle 3"/>
          <p:cNvSpPr>
            <a:spLocks noGrp="1" noChangeArrowheads="1"/>
          </p:cNvSpPr>
          <p:nvPr>
            <p:ph type="body" idx="1"/>
          </p:nvPr>
        </p:nvSpPr>
        <p:spPr>
          <a:xfrm>
            <a:off x="457200" y="609600"/>
            <a:ext cx="5410200" cy="1676400"/>
          </a:xfrm>
        </p:spPr>
        <p:txBody>
          <a:bodyPr/>
          <a:lstStyle/>
          <a:p>
            <a:r>
              <a:rPr lang="en-US" altLang="zh-CN" dirty="0" smtClean="0"/>
              <a:t>Non-invasive imaging technique</a:t>
            </a:r>
          </a:p>
          <a:p>
            <a:r>
              <a:rPr lang="en-US" altLang="zh-TW" dirty="0" smtClean="0">
                <a:ea typeface="PMingLiU" pitchFamily="18" charset="-120"/>
              </a:rPr>
              <a:t>I</a:t>
            </a:r>
            <a:r>
              <a:rPr lang="en-US" altLang="zh-CN" dirty="0" smtClean="0"/>
              <a:t>mprove diagnostic accuracy by 30%</a:t>
            </a:r>
            <a:endParaRPr lang="en-US" altLang="zh-TW" dirty="0" smtClean="0">
              <a:ea typeface="PMingLiU" pitchFamily="18" charset="-120"/>
            </a:endParaRPr>
          </a:p>
          <a:p>
            <a:endParaRPr lang="en-US" altLang="zh-CN" dirty="0"/>
          </a:p>
        </p:txBody>
      </p:sp>
      <p:sp>
        <p:nvSpPr>
          <p:cNvPr id="638980"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pic>
        <p:nvPicPr>
          <p:cNvPr id="638984" name="Picture 8" descr="0150_clinical"/>
          <p:cNvPicPr>
            <a:picLocks noChangeAspect="1" noChangeArrowheads="1"/>
          </p:cNvPicPr>
          <p:nvPr/>
        </p:nvPicPr>
        <p:blipFill>
          <a:blip r:embed="rId3" cstate="screen"/>
          <a:srcRect/>
          <a:stretch>
            <a:fillRect/>
          </a:stretch>
        </p:blipFill>
        <p:spPr bwMode="auto">
          <a:xfrm>
            <a:off x="4411663" y="5091113"/>
            <a:ext cx="2293937" cy="1462087"/>
          </a:xfrm>
          <a:prstGeom prst="rect">
            <a:avLst/>
          </a:prstGeom>
          <a:noFill/>
          <a:ln w="9525">
            <a:noFill/>
            <a:miter lim="800000"/>
            <a:headEnd/>
            <a:tailEnd/>
          </a:ln>
        </p:spPr>
      </p:pic>
      <p:pic>
        <p:nvPicPr>
          <p:cNvPr id="638985" name="Picture 9" descr="0010009_clinical"/>
          <p:cNvPicPr>
            <a:picLocks noChangeAspect="1" noChangeArrowheads="1"/>
          </p:cNvPicPr>
          <p:nvPr/>
        </p:nvPicPr>
        <p:blipFill>
          <a:blip r:embed="rId4" cstate="screen"/>
          <a:srcRect/>
          <a:stretch>
            <a:fillRect/>
          </a:stretch>
        </p:blipFill>
        <p:spPr bwMode="auto">
          <a:xfrm>
            <a:off x="4411663" y="1862138"/>
            <a:ext cx="2293937" cy="1462087"/>
          </a:xfrm>
          <a:prstGeom prst="rect">
            <a:avLst/>
          </a:prstGeom>
          <a:noFill/>
        </p:spPr>
      </p:pic>
      <p:pic>
        <p:nvPicPr>
          <p:cNvPr id="638986" name="Picture 10" descr="scc"/>
          <p:cNvPicPr>
            <a:picLocks noChangeAspect="1" noChangeArrowheads="1"/>
          </p:cNvPicPr>
          <p:nvPr/>
        </p:nvPicPr>
        <p:blipFill>
          <a:blip r:embed="rId5" cstate="screen"/>
          <a:srcRect/>
          <a:stretch>
            <a:fillRect/>
          </a:stretch>
        </p:blipFill>
        <p:spPr bwMode="auto">
          <a:xfrm>
            <a:off x="4411663" y="3490913"/>
            <a:ext cx="2292350" cy="1462087"/>
          </a:xfrm>
          <a:prstGeom prst="rect">
            <a:avLst/>
          </a:prstGeom>
          <a:noFill/>
        </p:spPr>
      </p:pic>
      <p:sp>
        <p:nvSpPr>
          <p:cNvPr id="638989" name="Text Box 13"/>
          <p:cNvSpPr txBox="1">
            <a:spLocks noChangeArrowheads="1"/>
          </p:cNvSpPr>
          <p:nvPr/>
        </p:nvSpPr>
        <p:spPr bwMode="auto">
          <a:xfrm>
            <a:off x="4572000" y="1371600"/>
            <a:ext cx="1981200" cy="457200"/>
          </a:xfrm>
          <a:prstGeom prst="rect">
            <a:avLst/>
          </a:prstGeom>
          <a:noFill/>
          <a:ln w="12700">
            <a:noFill/>
            <a:miter lim="800000"/>
            <a:headEnd/>
            <a:tailEnd/>
          </a:ln>
          <a:effectLst/>
        </p:spPr>
        <p:txBody>
          <a:bodyPr>
            <a:spAutoFit/>
          </a:bodyPr>
          <a:lstStyle/>
          <a:p>
            <a:pPr>
              <a:spcBef>
                <a:spcPct val="50000"/>
              </a:spcBef>
            </a:pPr>
            <a:r>
              <a:rPr lang="en-US" sz="2400" b="1">
                <a:solidFill>
                  <a:srgbClr val="CC3300"/>
                </a:solidFill>
                <a:latin typeface="Lucida Sans Unicode" pitchFamily="34" charset="0"/>
              </a:rPr>
              <a:t>Skin cancer</a:t>
            </a:r>
          </a:p>
        </p:txBody>
      </p:sp>
      <p:sp>
        <p:nvSpPr>
          <p:cNvPr id="638990" name="Text Box 14"/>
          <p:cNvSpPr txBox="1">
            <a:spLocks noChangeArrowheads="1"/>
          </p:cNvSpPr>
          <p:nvPr/>
        </p:nvSpPr>
        <p:spPr bwMode="auto">
          <a:xfrm>
            <a:off x="6764338" y="3810000"/>
            <a:ext cx="1854200" cy="641350"/>
          </a:xfrm>
          <a:prstGeom prst="rect">
            <a:avLst/>
          </a:prstGeom>
          <a:noFill/>
          <a:ln w="12700">
            <a:noFill/>
            <a:miter lim="800000"/>
            <a:headEnd/>
            <a:tailEnd/>
          </a:ln>
          <a:effectLst/>
        </p:spPr>
        <p:txBody>
          <a:bodyPr wrap="none">
            <a:spAutoFit/>
          </a:bodyPr>
          <a:lstStyle/>
          <a:p>
            <a:r>
              <a:rPr lang="en-US" altLang="zh-CN" sz="1800">
                <a:solidFill>
                  <a:schemeClr val="hlink"/>
                </a:solidFill>
                <a:latin typeface="Lucida Sans Unicode" pitchFamily="34" charset="0"/>
              </a:rPr>
              <a:t>Squamous cell </a:t>
            </a:r>
          </a:p>
          <a:p>
            <a:r>
              <a:rPr lang="en-US" altLang="zh-CN" sz="1800">
                <a:solidFill>
                  <a:schemeClr val="hlink"/>
                </a:solidFill>
                <a:latin typeface="Lucida Sans Unicode" pitchFamily="34" charset="0"/>
              </a:rPr>
              <a:t>carcinoma</a:t>
            </a:r>
            <a:endParaRPr lang="en-US" sz="1800">
              <a:solidFill>
                <a:schemeClr val="hlink"/>
              </a:solidFill>
              <a:latin typeface="Lucida Sans Unicode" pitchFamily="34" charset="0"/>
            </a:endParaRPr>
          </a:p>
        </p:txBody>
      </p:sp>
      <p:sp>
        <p:nvSpPr>
          <p:cNvPr id="638991" name="Text Box 15"/>
          <p:cNvSpPr txBox="1">
            <a:spLocks noChangeArrowheads="1"/>
          </p:cNvSpPr>
          <p:nvPr/>
        </p:nvSpPr>
        <p:spPr bwMode="auto">
          <a:xfrm>
            <a:off x="6800850" y="2311400"/>
            <a:ext cx="1327150" cy="641350"/>
          </a:xfrm>
          <a:prstGeom prst="rect">
            <a:avLst/>
          </a:prstGeom>
          <a:noFill/>
          <a:ln w="12700">
            <a:noFill/>
            <a:miter lim="800000"/>
            <a:headEnd/>
            <a:tailEnd/>
          </a:ln>
          <a:effectLst/>
        </p:spPr>
        <p:txBody>
          <a:bodyPr wrap="none">
            <a:spAutoFit/>
          </a:bodyPr>
          <a:lstStyle/>
          <a:p>
            <a:r>
              <a:rPr lang="en-US" sz="1800">
                <a:solidFill>
                  <a:schemeClr val="hlink"/>
                </a:solidFill>
                <a:latin typeface="Lucida Sans Unicode" pitchFamily="34" charset="0"/>
              </a:rPr>
              <a:t>Basal cell </a:t>
            </a:r>
          </a:p>
          <a:p>
            <a:r>
              <a:rPr lang="en-US" sz="1800">
                <a:solidFill>
                  <a:schemeClr val="hlink"/>
                </a:solidFill>
                <a:latin typeface="Lucida Sans Unicode" pitchFamily="34" charset="0"/>
              </a:rPr>
              <a:t>carcinoma</a:t>
            </a:r>
          </a:p>
        </p:txBody>
      </p:sp>
      <p:sp>
        <p:nvSpPr>
          <p:cNvPr id="638992" name="Text Box 16"/>
          <p:cNvSpPr txBox="1">
            <a:spLocks noChangeArrowheads="1"/>
          </p:cNvSpPr>
          <p:nvPr/>
        </p:nvSpPr>
        <p:spPr bwMode="auto">
          <a:xfrm>
            <a:off x="6754813" y="5500688"/>
            <a:ext cx="1322387" cy="366712"/>
          </a:xfrm>
          <a:prstGeom prst="rect">
            <a:avLst/>
          </a:prstGeom>
          <a:noFill/>
          <a:ln w="12700">
            <a:noFill/>
            <a:miter lim="800000"/>
            <a:headEnd/>
            <a:tailEnd/>
          </a:ln>
          <a:effectLst/>
        </p:spPr>
        <p:txBody>
          <a:bodyPr wrap="none">
            <a:spAutoFit/>
          </a:bodyPr>
          <a:lstStyle/>
          <a:p>
            <a:r>
              <a:rPr lang="en-US" sz="1800">
                <a:solidFill>
                  <a:schemeClr val="hlink"/>
                </a:solidFill>
                <a:latin typeface="Lucida Sans Unicode" pitchFamily="34" charset="0"/>
              </a:rPr>
              <a:t>Melanoma</a:t>
            </a:r>
          </a:p>
        </p:txBody>
      </p:sp>
      <p:sp>
        <p:nvSpPr>
          <p:cNvPr id="638994" name="Line 18"/>
          <p:cNvSpPr>
            <a:spLocks noChangeShapeType="1"/>
          </p:cNvSpPr>
          <p:nvPr/>
        </p:nvSpPr>
        <p:spPr bwMode="auto">
          <a:xfrm>
            <a:off x="4267200" y="3408363"/>
            <a:ext cx="4648200" cy="0"/>
          </a:xfrm>
          <a:prstGeom prst="line">
            <a:avLst/>
          </a:prstGeom>
          <a:noFill/>
          <a:ln w="38100" cap="rnd">
            <a:solidFill>
              <a:srgbClr val="808080"/>
            </a:solidFill>
            <a:prstDash val="sysDot"/>
            <a:round/>
            <a:headEnd/>
            <a:tailEnd/>
          </a:ln>
          <a:effectLst/>
        </p:spPr>
        <p:txBody>
          <a:bodyPr>
            <a:spAutoFit/>
          </a:bodyPr>
          <a:lstStyle/>
          <a:p>
            <a:endParaRPr lang="en-US"/>
          </a:p>
        </p:txBody>
      </p:sp>
      <p:sp>
        <p:nvSpPr>
          <p:cNvPr id="638995" name="Line 19"/>
          <p:cNvSpPr>
            <a:spLocks noChangeShapeType="1"/>
          </p:cNvSpPr>
          <p:nvPr/>
        </p:nvSpPr>
        <p:spPr bwMode="auto">
          <a:xfrm>
            <a:off x="4267200" y="5008563"/>
            <a:ext cx="4648200" cy="0"/>
          </a:xfrm>
          <a:prstGeom prst="line">
            <a:avLst/>
          </a:prstGeom>
          <a:noFill/>
          <a:ln w="38100" cap="rnd">
            <a:solidFill>
              <a:srgbClr val="808080"/>
            </a:solidFill>
            <a:prstDash val="sysDot"/>
            <a:round/>
            <a:headEnd/>
            <a:tailEnd/>
          </a:ln>
          <a:effectLst/>
        </p:spPr>
        <p:txBody>
          <a:bodyPr>
            <a:spAutoFit/>
          </a:bodyPr>
          <a:lstStyle/>
          <a:p>
            <a:endParaRPr lang="en-US"/>
          </a:p>
        </p:txBody>
      </p:sp>
      <p:sp>
        <p:nvSpPr>
          <p:cNvPr id="24" name="Rectangle 23"/>
          <p:cNvSpPr/>
          <p:nvPr/>
        </p:nvSpPr>
        <p:spPr bwMode="auto">
          <a:xfrm>
            <a:off x="4267200" y="1371600"/>
            <a:ext cx="4876800" cy="3581400"/>
          </a:xfrm>
          <a:prstGeom prst="rect">
            <a:avLst/>
          </a:prstGeom>
          <a:solidFill>
            <a:schemeClr val="bg1">
              <a:alpha val="80000"/>
            </a:schemeClr>
          </a:solidFill>
          <a:ln w="127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Black"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4"/>
          <p:cNvSpPr>
            <a:spLocks noGrp="1"/>
          </p:cNvSpPr>
          <p:nvPr>
            <p:ph type="sldNum" sz="quarter" idx="11"/>
          </p:nvPr>
        </p:nvSpPr>
        <p:spPr/>
        <p:txBody>
          <a:bodyPr/>
          <a:lstStyle/>
          <a:p>
            <a:fld id="{37850922-03D4-4DB0-8B1D-164E95294C1B}" type="slidenum">
              <a:rPr lang="en-US" altLang="zh-CN"/>
              <a:pPr/>
              <a:t>7</a:t>
            </a:fld>
            <a:endParaRPr lang="en-US" altLang="zh-CN"/>
          </a:p>
        </p:txBody>
      </p:sp>
      <p:sp>
        <p:nvSpPr>
          <p:cNvPr id="19" name="Date Placeholder 5"/>
          <p:cNvSpPr>
            <a:spLocks noGrp="1"/>
          </p:cNvSpPr>
          <p:nvPr>
            <p:ph type="dt" sz="half" idx="12"/>
          </p:nvPr>
        </p:nvSpPr>
        <p:spPr/>
        <p:txBody>
          <a:bodyPr/>
          <a:lstStyle/>
          <a:p>
            <a:r>
              <a:rPr lang="en-US"/>
              <a:t>2009-07-01</a:t>
            </a:r>
            <a:endParaRPr lang="en-US" altLang="zh-CN"/>
          </a:p>
        </p:txBody>
      </p:sp>
      <p:sp>
        <p:nvSpPr>
          <p:cNvPr id="653314" name="Rectangle 2"/>
          <p:cNvSpPr>
            <a:spLocks noGrp="1" noChangeArrowheads="1"/>
          </p:cNvSpPr>
          <p:nvPr>
            <p:ph type="title"/>
          </p:nvPr>
        </p:nvSpPr>
        <p:spPr>
          <a:ln/>
        </p:spPr>
        <p:txBody>
          <a:bodyPr/>
          <a:lstStyle/>
          <a:p>
            <a:r>
              <a:rPr lang="en-US" altLang="zh-CN"/>
              <a:t>Dermoscopy</a:t>
            </a:r>
          </a:p>
        </p:txBody>
      </p:sp>
      <p:sp>
        <p:nvSpPr>
          <p:cNvPr id="65331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grpSp>
        <p:nvGrpSpPr>
          <p:cNvPr id="23" name="Group 23"/>
          <p:cNvGrpSpPr>
            <a:grpSpLocks/>
          </p:cNvGrpSpPr>
          <p:nvPr/>
        </p:nvGrpSpPr>
        <p:grpSpPr bwMode="auto">
          <a:xfrm>
            <a:off x="4495800" y="3352800"/>
            <a:ext cx="4572000" cy="2918262"/>
            <a:chOff x="528" y="2496"/>
            <a:chExt cx="2257" cy="1440"/>
          </a:xfrm>
        </p:grpSpPr>
        <p:pic>
          <p:nvPicPr>
            <p:cNvPr id="24" name="Picture 24" descr="0150_clinical"/>
            <p:cNvPicPr>
              <a:picLocks noChangeAspect="1" noChangeArrowheads="1"/>
            </p:cNvPicPr>
            <p:nvPr/>
          </p:nvPicPr>
          <p:blipFill>
            <a:blip r:embed="rId3" cstate="screen"/>
            <a:srcRect/>
            <a:stretch>
              <a:fillRect/>
            </a:stretch>
          </p:blipFill>
          <p:spPr bwMode="auto">
            <a:xfrm>
              <a:off x="528" y="2497"/>
              <a:ext cx="2257" cy="1439"/>
            </a:xfrm>
            <a:prstGeom prst="rect">
              <a:avLst/>
            </a:prstGeom>
            <a:noFill/>
          </p:spPr>
        </p:pic>
        <p:sp>
          <p:nvSpPr>
            <p:cNvPr id="25" name="Rectangle 25"/>
            <p:cNvSpPr>
              <a:spLocks noChangeArrowheads="1"/>
            </p:cNvSpPr>
            <p:nvPr/>
          </p:nvSpPr>
          <p:spPr bwMode="auto">
            <a:xfrm>
              <a:off x="556" y="2496"/>
              <a:ext cx="795" cy="18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Clinical view</a:t>
              </a:r>
            </a:p>
          </p:txBody>
        </p:sp>
      </p:grpSp>
      <p:sp>
        <p:nvSpPr>
          <p:cNvPr id="27" name="Rectangle 3"/>
          <p:cNvSpPr txBox="1">
            <a:spLocks noChangeArrowheads="1"/>
          </p:cNvSpPr>
          <p:nvPr/>
        </p:nvSpPr>
        <p:spPr bwMode="auto">
          <a:xfrm>
            <a:off x="457200" y="609600"/>
            <a:ext cx="54102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Non-invasive imaging technique</a:t>
            </a: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TW" sz="2000" b="0" i="0" u="none" strike="noStrike" kern="0" cap="none" spc="0" normalizeH="0" baseline="0" noProof="0" smtClean="0">
                <a:ln>
                  <a:noFill/>
                </a:ln>
                <a:solidFill>
                  <a:schemeClr val="tx1"/>
                </a:solidFill>
                <a:effectLst/>
                <a:uLnTx/>
                <a:uFillTx/>
                <a:latin typeface="+mn-lt"/>
                <a:ea typeface="PMingLiU" pitchFamily="18" charset="-120"/>
                <a:cs typeface="+mn-cs"/>
              </a:rPr>
              <a:t>I</a:t>
            </a:r>
            <a:r>
              <a:rPr kumimoji="0" lang="en-US" altLang="zh-CN" sz="2000" b="0" i="0" u="none" strike="noStrike" kern="0" cap="none" spc="0" normalizeH="0" baseline="0" noProof="0" smtClean="0">
                <a:ln>
                  <a:noFill/>
                </a:ln>
                <a:solidFill>
                  <a:schemeClr val="tx1"/>
                </a:solidFill>
                <a:effectLst/>
                <a:uLnTx/>
                <a:uFillTx/>
                <a:latin typeface="+mn-lt"/>
                <a:ea typeface="+mn-ea"/>
                <a:cs typeface="+mn-cs"/>
              </a:rPr>
              <a:t>mprove diagnostic accuracy by 30%</a:t>
            </a:r>
            <a:endParaRPr kumimoji="0" lang="en-US" altLang="zh-TW" sz="2000" b="0" i="0" u="none" strike="noStrike" kern="0" cap="none" spc="0" normalizeH="0" baseline="0" noProof="0" smtClean="0">
              <a:ln>
                <a:noFill/>
              </a:ln>
              <a:solidFill>
                <a:schemeClr val="tx1"/>
              </a:solidFill>
              <a:effectLst/>
              <a:uLnTx/>
              <a:uFillTx/>
              <a:latin typeface="+mn-lt"/>
              <a:ea typeface="PMingLiU" pitchFamily="18" charset="-120"/>
              <a:cs typeface="+mn-cs"/>
            </a:endParaRP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4"/>
          <p:cNvSpPr>
            <a:spLocks noGrp="1"/>
          </p:cNvSpPr>
          <p:nvPr>
            <p:ph type="sldNum" sz="quarter" idx="11"/>
          </p:nvPr>
        </p:nvSpPr>
        <p:spPr/>
        <p:txBody>
          <a:bodyPr/>
          <a:lstStyle/>
          <a:p>
            <a:fld id="{37850922-03D4-4DB0-8B1D-164E95294C1B}" type="slidenum">
              <a:rPr lang="en-US" altLang="zh-CN"/>
              <a:pPr/>
              <a:t>8</a:t>
            </a:fld>
            <a:endParaRPr lang="en-US" altLang="zh-CN"/>
          </a:p>
        </p:txBody>
      </p:sp>
      <p:sp>
        <p:nvSpPr>
          <p:cNvPr id="19" name="Date Placeholder 5"/>
          <p:cNvSpPr>
            <a:spLocks noGrp="1"/>
          </p:cNvSpPr>
          <p:nvPr>
            <p:ph type="dt" sz="half" idx="12"/>
          </p:nvPr>
        </p:nvSpPr>
        <p:spPr/>
        <p:txBody>
          <a:bodyPr/>
          <a:lstStyle/>
          <a:p>
            <a:r>
              <a:rPr lang="en-US"/>
              <a:t>2009-07-01</a:t>
            </a:r>
            <a:endParaRPr lang="en-US" altLang="zh-CN"/>
          </a:p>
        </p:txBody>
      </p:sp>
      <p:sp>
        <p:nvSpPr>
          <p:cNvPr id="653314" name="Rectangle 2"/>
          <p:cNvSpPr>
            <a:spLocks noGrp="1" noChangeArrowheads="1"/>
          </p:cNvSpPr>
          <p:nvPr>
            <p:ph type="title"/>
          </p:nvPr>
        </p:nvSpPr>
        <p:spPr>
          <a:ln/>
        </p:spPr>
        <p:txBody>
          <a:bodyPr/>
          <a:lstStyle/>
          <a:p>
            <a:r>
              <a:rPr lang="en-US" altLang="zh-CN"/>
              <a:t>Dermoscopy</a:t>
            </a:r>
          </a:p>
        </p:txBody>
      </p:sp>
      <p:sp>
        <p:nvSpPr>
          <p:cNvPr id="65331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pic>
        <p:nvPicPr>
          <p:cNvPr id="20" name="Picture 8" descr="heine-dermatoscope"/>
          <p:cNvPicPr>
            <a:picLocks noChangeAspect="1" noChangeArrowheads="1"/>
          </p:cNvPicPr>
          <p:nvPr/>
        </p:nvPicPr>
        <p:blipFill>
          <a:blip r:embed="rId3" cstate="screen"/>
          <a:srcRect/>
          <a:stretch>
            <a:fillRect/>
          </a:stretch>
        </p:blipFill>
        <p:spPr bwMode="auto">
          <a:xfrm>
            <a:off x="5638800" y="759869"/>
            <a:ext cx="3124200" cy="1807035"/>
          </a:xfrm>
          <a:prstGeom prst="rect">
            <a:avLst/>
          </a:prstGeom>
          <a:noFill/>
        </p:spPr>
      </p:pic>
      <p:sp>
        <p:nvSpPr>
          <p:cNvPr id="22" name="TextBox 21"/>
          <p:cNvSpPr txBox="1"/>
          <p:nvPr/>
        </p:nvSpPr>
        <p:spPr>
          <a:xfrm>
            <a:off x="5867400" y="2590800"/>
            <a:ext cx="2438400" cy="461665"/>
          </a:xfrm>
          <a:prstGeom prst="rect">
            <a:avLst/>
          </a:prstGeom>
          <a:noFill/>
        </p:spPr>
        <p:txBody>
          <a:bodyPr wrap="square" rtlCol="0">
            <a:spAutoFit/>
          </a:bodyPr>
          <a:lstStyle/>
          <a:p>
            <a:r>
              <a:rPr lang="en-US" sz="2400" b="1" dirty="0" err="1">
                <a:solidFill>
                  <a:schemeClr val="accent6"/>
                </a:solidFill>
                <a:latin typeface="Lucida Sans Unicode" pitchFamily="34" charset="0"/>
                <a:cs typeface="Lucida Sans Unicode" pitchFamily="34" charset="0"/>
              </a:rPr>
              <a:t>D</a:t>
            </a:r>
            <a:r>
              <a:rPr lang="en-US" sz="2400" b="1" dirty="0" err="1" smtClean="0">
                <a:solidFill>
                  <a:schemeClr val="accent6"/>
                </a:solidFill>
                <a:latin typeface="Lucida Sans Unicode" pitchFamily="34" charset="0"/>
                <a:cs typeface="Lucida Sans Unicode" pitchFamily="34" charset="0"/>
              </a:rPr>
              <a:t>ermatoscope</a:t>
            </a:r>
            <a:endParaRPr lang="en-US" sz="2400" b="1" dirty="0">
              <a:solidFill>
                <a:schemeClr val="accent6"/>
              </a:solidFill>
              <a:latin typeface="Lucida Sans Unicode" pitchFamily="34" charset="0"/>
              <a:cs typeface="Lucida Sans Unicode" pitchFamily="34" charset="0"/>
            </a:endParaRPr>
          </a:p>
        </p:txBody>
      </p:sp>
      <p:pic>
        <p:nvPicPr>
          <p:cNvPr id="26" name="Picture 24" descr="0150_clinical"/>
          <p:cNvPicPr>
            <a:picLocks noChangeAspect="1" noChangeArrowheads="1"/>
          </p:cNvPicPr>
          <p:nvPr/>
        </p:nvPicPr>
        <p:blipFill>
          <a:blip r:embed="rId4" cstate="screen"/>
          <a:srcRect/>
          <a:stretch>
            <a:fillRect/>
          </a:stretch>
        </p:blipFill>
        <p:spPr bwMode="auto">
          <a:xfrm>
            <a:off x="4495800" y="3354827"/>
            <a:ext cx="4572000" cy="2916235"/>
          </a:xfrm>
          <a:prstGeom prst="rect">
            <a:avLst/>
          </a:prstGeom>
          <a:noFill/>
        </p:spPr>
      </p:pic>
      <p:sp>
        <p:nvSpPr>
          <p:cNvPr id="28" name="Rectangle 3"/>
          <p:cNvSpPr txBox="1">
            <a:spLocks noChangeArrowheads="1"/>
          </p:cNvSpPr>
          <p:nvPr/>
        </p:nvSpPr>
        <p:spPr bwMode="auto">
          <a:xfrm>
            <a:off x="457200" y="609600"/>
            <a:ext cx="54102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Non-invasive imaging technique</a:t>
            </a: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altLang="zh-TW" sz="2000" b="0" i="0" u="none" strike="noStrike" kern="0" cap="none" spc="0" normalizeH="0" baseline="0" noProof="0" dirty="0" smtClean="0">
                <a:ln>
                  <a:noFill/>
                </a:ln>
                <a:solidFill>
                  <a:schemeClr val="tx1"/>
                </a:solidFill>
                <a:effectLst/>
                <a:uLnTx/>
                <a:uFillTx/>
                <a:latin typeface="+mn-lt"/>
                <a:ea typeface="PMingLiU" pitchFamily="18" charset="-120"/>
                <a:cs typeface="+mn-cs"/>
              </a:rPr>
              <a:t>I</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mprove diagnostic accuracy by 30%</a:t>
            </a:r>
          </a:p>
          <a:p>
            <a:pPr marL="342900" lvl="0" indent="-342900" eaLnBrk="1" hangingPunct="1">
              <a:spcBef>
                <a:spcPct val="20000"/>
              </a:spcBef>
              <a:buClr>
                <a:schemeClr val="bg2"/>
              </a:buClr>
              <a:buSzPct val="65000"/>
              <a:buFont typeface="Wingdings" pitchFamily="2" charset="2"/>
              <a:buChar char="n"/>
            </a:pPr>
            <a:r>
              <a:rPr lang="en-US" altLang="zh-TW" kern="0" dirty="0">
                <a:solidFill>
                  <a:schemeClr val="tx1"/>
                </a:solidFill>
                <a:latin typeface="+mn-lt"/>
                <a:ea typeface="PMingLiU" pitchFamily="18" charset="-120"/>
              </a:rPr>
              <a:t>Microscope + light + liquid medium</a:t>
            </a: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endParaRPr kumimoji="0" lang="en-US" altLang="zh-TW" sz="2000" b="0" i="0" u="none" strike="noStrike" kern="0" cap="none" spc="0" normalizeH="0" baseline="0" noProof="0" dirty="0" smtClean="0">
              <a:ln>
                <a:noFill/>
              </a:ln>
              <a:solidFill>
                <a:schemeClr val="tx1"/>
              </a:solidFill>
              <a:effectLst/>
              <a:uLnTx/>
              <a:uFillTx/>
              <a:latin typeface="+mn-lt"/>
              <a:ea typeface="PMingLiU" pitchFamily="18" charset="-120"/>
              <a:cs typeface="+mn-cs"/>
            </a:endParaRPr>
          </a:p>
          <a:p>
            <a:pPr marL="342900" marR="0" lvl="0" indent="-3429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4"/>
          <p:cNvSpPr>
            <a:spLocks noGrp="1"/>
          </p:cNvSpPr>
          <p:nvPr>
            <p:ph type="sldNum" sz="quarter" idx="11"/>
          </p:nvPr>
        </p:nvSpPr>
        <p:spPr/>
        <p:txBody>
          <a:bodyPr/>
          <a:lstStyle/>
          <a:p>
            <a:fld id="{37850922-03D4-4DB0-8B1D-164E95294C1B}" type="slidenum">
              <a:rPr lang="en-US" altLang="zh-CN"/>
              <a:pPr/>
              <a:t>9</a:t>
            </a:fld>
            <a:endParaRPr lang="en-US" altLang="zh-CN"/>
          </a:p>
        </p:txBody>
      </p:sp>
      <p:sp>
        <p:nvSpPr>
          <p:cNvPr id="19" name="Date Placeholder 5"/>
          <p:cNvSpPr>
            <a:spLocks noGrp="1"/>
          </p:cNvSpPr>
          <p:nvPr>
            <p:ph type="dt" sz="half" idx="12"/>
          </p:nvPr>
        </p:nvSpPr>
        <p:spPr/>
        <p:txBody>
          <a:bodyPr/>
          <a:lstStyle/>
          <a:p>
            <a:r>
              <a:rPr lang="en-US"/>
              <a:t>2009-07-01</a:t>
            </a:r>
            <a:endParaRPr lang="en-US" altLang="zh-CN"/>
          </a:p>
        </p:txBody>
      </p:sp>
      <p:sp>
        <p:nvSpPr>
          <p:cNvPr id="653314" name="Rectangle 2"/>
          <p:cNvSpPr>
            <a:spLocks noGrp="1" noChangeArrowheads="1"/>
          </p:cNvSpPr>
          <p:nvPr>
            <p:ph type="title"/>
          </p:nvPr>
        </p:nvSpPr>
        <p:spPr>
          <a:ln/>
        </p:spPr>
        <p:txBody>
          <a:bodyPr/>
          <a:lstStyle/>
          <a:p>
            <a:r>
              <a:rPr lang="en-US" altLang="zh-CN"/>
              <a:t>Dermoscopy</a:t>
            </a:r>
          </a:p>
        </p:txBody>
      </p:sp>
      <p:sp>
        <p:nvSpPr>
          <p:cNvPr id="653315" name="Rectangle 3"/>
          <p:cNvSpPr>
            <a:spLocks noGrp="1" noChangeArrowheads="1"/>
          </p:cNvSpPr>
          <p:nvPr>
            <p:ph type="body" idx="1"/>
          </p:nvPr>
        </p:nvSpPr>
        <p:spPr>
          <a:xfrm>
            <a:off x="457200" y="609600"/>
            <a:ext cx="5334000" cy="2057400"/>
          </a:xfrm>
        </p:spPr>
        <p:txBody>
          <a:bodyPr/>
          <a:lstStyle/>
          <a:p>
            <a:r>
              <a:rPr lang="en-US" altLang="zh-CN" dirty="0"/>
              <a:t>Non-invasive imaging technique</a:t>
            </a:r>
          </a:p>
          <a:p>
            <a:pPr lvl="0">
              <a:defRPr/>
            </a:pPr>
            <a:r>
              <a:rPr lang="en-US" altLang="zh-TW" dirty="0">
                <a:ea typeface="PMingLiU" pitchFamily="18" charset="-120"/>
              </a:rPr>
              <a:t>I</a:t>
            </a:r>
            <a:r>
              <a:rPr lang="en-US" altLang="zh-CN" dirty="0"/>
              <a:t>mprove diagnostic accuracy by 30%</a:t>
            </a:r>
          </a:p>
          <a:p>
            <a:pPr lvl="0"/>
            <a:r>
              <a:rPr lang="en-US" altLang="zh-TW" kern="0" dirty="0" smtClean="0">
                <a:solidFill>
                  <a:schemeClr val="tx1"/>
                </a:solidFill>
                <a:latin typeface="+mn-lt"/>
                <a:ea typeface="PMingLiU" pitchFamily="18" charset="-120"/>
              </a:rPr>
              <a:t>Microscope + light + liquid medium</a:t>
            </a:r>
          </a:p>
          <a:p>
            <a:pPr>
              <a:lnSpc>
                <a:spcPct val="90000"/>
              </a:lnSpc>
            </a:pPr>
            <a:r>
              <a:rPr lang="en-US" altLang="zh-TW" dirty="0" smtClean="0">
                <a:ea typeface="PMingLiU" pitchFamily="18" charset="-120"/>
              </a:rPr>
              <a:t>Reveal pigmented structures</a:t>
            </a:r>
          </a:p>
          <a:p>
            <a:endParaRPr lang="en-US" altLang="zh-CN" dirty="0"/>
          </a:p>
        </p:txBody>
      </p:sp>
      <p:sp>
        <p:nvSpPr>
          <p:cNvPr id="653316" name="Text Box 4"/>
          <p:cNvSpPr txBox="1">
            <a:spLocks noChangeArrowheads="1"/>
          </p:cNvSpPr>
          <p:nvPr/>
        </p:nvSpPr>
        <p:spPr bwMode="auto">
          <a:xfrm>
            <a:off x="2819400" y="6613525"/>
            <a:ext cx="5562600" cy="244475"/>
          </a:xfrm>
          <a:prstGeom prst="rect">
            <a:avLst/>
          </a:prstGeom>
          <a:noFill/>
          <a:ln w="9525">
            <a:noFill/>
            <a:miter lim="800000"/>
            <a:headEnd/>
            <a:tailEnd/>
          </a:ln>
          <a:effectLst/>
        </p:spPr>
        <p:txBody>
          <a:bodyPr>
            <a:spAutoFit/>
          </a:bodyPr>
          <a:lstStyle/>
          <a:p>
            <a:pPr eaLnBrk="1" hangingPunct="1">
              <a:spcBef>
                <a:spcPct val="50000"/>
              </a:spcBef>
            </a:pPr>
            <a:r>
              <a:rPr lang="en-US" altLang="zh-CN" sz="1000">
                <a:solidFill>
                  <a:srgbClr val="969696"/>
                </a:solidFill>
                <a:latin typeface="Arial" charset="0"/>
                <a:cs typeface="Arial" charset="0"/>
              </a:rPr>
              <a:t>[ Image courtesy of “An Atlas of Surface Microscopy of Pigmented Skin Lesions: Dermoscopy” ]</a:t>
            </a:r>
          </a:p>
        </p:txBody>
      </p:sp>
      <p:pic>
        <p:nvPicPr>
          <p:cNvPr id="20" name="Picture 8" descr="heine-dermatoscope"/>
          <p:cNvPicPr>
            <a:picLocks noChangeAspect="1" noChangeArrowheads="1"/>
          </p:cNvPicPr>
          <p:nvPr/>
        </p:nvPicPr>
        <p:blipFill>
          <a:blip r:embed="rId3" cstate="screen"/>
          <a:srcRect/>
          <a:stretch>
            <a:fillRect/>
          </a:stretch>
        </p:blipFill>
        <p:spPr bwMode="auto">
          <a:xfrm>
            <a:off x="5638800" y="759869"/>
            <a:ext cx="3124200" cy="1807035"/>
          </a:xfrm>
          <a:prstGeom prst="rect">
            <a:avLst/>
          </a:prstGeom>
          <a:noFill/>
        </p:spPr>
      </p:pic>
      <p:sp>
        <p:nvSpPr>
          <p:cNvPr id="22" name="TextBox 21"/>
          <p:cNvSpPr txBox="1"/>
          <p:nvPr/>
        </p:nvSpPr>
        <p:spPr>
          <a:xfrm>
            <a:off x="5867400" y="2590800"/>
            <a:ext cx="2438400" cy="461665"/>
          </a:xfrm>
          <a:prstGeom prst="rect">
            <a:avLst/>
          </a:prstGeom>
          <a:noFill/>
        </p:spPr>
        <p:txBody>
          <a:bodyPr wrap="square" rtlCol="0">
            <a:spAutoFit/>
          </a:bodyPr>
          <a:lstStyle/>
          <a:p>
            <a:r>
              <a:rPr lang="en-US" sz="2400" b="1" dirty="0" err="1">
                <a:solidFill>
                  <a:schemeClr val="accent6"/>
                </a:solidFill>
                <a:latin typeface="Lucida Sans Unicode" pitchFamily="34" charset="0"/>
                <a:cs typeface="Lucida Sans Unicode" pitchFamily="34" charset="0"/>
              </a:rPr>
              <a:t>D</a:t>
            </a:r>
            <a:r>
              <a:rPr lang="en-US" sz="2400" b="1" dirty="0" err="1" smtClean="0">
                <a:solidFill>
                  <a:schemeClr val="accent6"/>
                </a:solidFill>
                <a:latin typeface="Lucida Sans Unicode" pitchFamily="34" charset="0"/>
                <a:cs typeface="Lucida Sans Unicode" pitchFamily="34" charset="0"/>
              </a:rPr>
              <a:t>ermatoscope</a:t>
            </a:r>
            <a:endParaRPr lang="en-US" sz="2400" b="1" dirty="0">
              <a:solidFill>
                <a:schemeClr val="accent6"/>
              </a:solidFill>
              <a:latin typeface="Lucida Sans Unicode" pitchFamily="34" charset="0"/>
              <a:cs typeface="Lucida Sans Unicode" pitchFamily="34" charset="0"/>
            </a:endParaRPr>
          </a:p>
        </p:txBody>
      </p:sp>
      <p:pic>
        <p:nvPicPr>
          <p:cNvPr id="26" name="Picture 24" descr="0150_clinical"/>
          <p:cNvPicPr>
            <a:picLocks noChangeAspect="1" noChangeArrowheads="1"/>
          </p:cNvPicPr>
          <p:nvPr/>
        </p:nvPicPr>
        <p:blipFill>
          <a:blip r:embed="rId4" cstate="screen"/>
          <a:srcRect/>
          <a:stretch>
            <a:fillRect/>
          </a:stretch>
        </p:blipFill>
        <p:spPr bwMode="auto">
          <a:xfrm>
            <a:off x="4495800" y="3354827"/>
            <a:ext cx="4572000" cy="2916235"/>
          </a:xfrm>
          <a:prstGeom prst="rect">
            <a:avLst/>
          </a:prstGeom>
          <a:noFill/>
        </p:spPr>
      </p:pic>
      <p:grpSp>
        <p:nvGrpSpPr>
          <p:cNvPr id="10" name="Group 16"/>
          <p:cNvGrpSpPr>
            <a:grpSpLocks/>
          </p:cNvGrpSpPr>
          <p:nvPr/>
        </p:nvGrpSpPr>
        <p:grpSpPr bwMode="auto">
          <a:xfrm>
            <a:off x="30395" y="3352800"/>
            <a:ext cx="4541605" cy="2916936"/>
            <a:chOff x="2952" y="2064"/>
            <a:chExt cx="2257" cy="1439"/>
          </a:xfrm>
        </p:grpSpPr>
        <p:pic>
          <p:nvPicPr>
            <p:cNvPr id="11" name="Picture 17" descr="0150"/>
            <p:cNvPicPr>
              <a:picLocks noChangeAspect="1" noChangeArrowheads="1"/>
            </p:cNvPicPr>
            <p:nvPr/>
          </p:nvPicPr>
          <p:blipFill>
            <a:blip r:embed="rId5" cstate="screen"/>
            <a:srcRect/>
            <a:stretch>
              <a:fillRect/>
            </a:stretch>
          </p:blipFill>
          <p:spPr bwMode="auto">
            <a:xfrm>
              <a:off x="2952" y="2064"/>
              <a:ext cx="2257" cy="1439"/>
            </a:xfrm>
            <a:prstGeom prst="rect">
              <a:avLst/>
            </a:prstGeom>
            <a:noFill/>
          </p:spPr>
        </p:pic>
        <p:sp>
          <p:nvSpPr>
            <p:cNvPr id="12" name="Rectangle 18"/>
            <p:cNvSpPr>
              <a:spLocks noChangeArrowheads="1"/>
            </p:cNvSpPr>
            <p:nvPr/>
          </p:nvSpPr>
          <p:spPr bwMode="auto">
            <a:xfrm>
              <a:off x="2976" y="2064"/>
              <a:ext cx="1087" cy="187"/>
            </a:xfrm>
            <a:prstGeom prst="rect">
              <a:avLst/>
            </a:prstGeom>
            <a:noFill/>
            <a:ln w="9525">
              <a:noFill/>
              <a:miter lim="800000"/>
              <a:headEnd/>
              <a:tailEnd/>
            </a:ln>
            <a:effectLst/>
          </p:spPr>
          <p:txBody>
            <a:bodyPr wrap="none">
              <a:spAutoFit/>
            </a:bodyPr>
            <a:lstStyle/>
            <a:p>
              <a:pPr eaLnBrk="1" hangingPunct="1"/>
              <a:r>
                <a:rPr lang="en-US" altLang="zh-CN" sz="1800" b="1">
                  <a:latin typeface="Arial" charset="0"/>
                  <a:cs typeface="Arial" charset="0"/>
                </a:rPr>
                <a:t>Dermoscopy view</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rrain.20061007.Howard">
  <a:themeElements>
    <a:clrScheme name="terrain.20061007.Howard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terrain.20061007.Howar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bg1"/>
            </a:solidFill>
            <a:effectLst/>
            <a:latin typeface="Arial Black"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bg1"/>
            </a:solidFill>
            <a:effectLst/>
            <a:latin typeface="Arial Black" pitchFamily="34" charset="0"/>
            <a:ea typeface="宋体" pitchFamily="2" charset="-122"/>
          </a:defRPr>
        </a:defPPr>
      </a:lstStyle>
    </a:lnDef>
  </a:objectDefaults>
  <a:extraClrSchemeLst>
    <a:extraClrScheme>
      <a:clrScheme name="terrain.20061007.Howard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terrain.20061007.Howard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terrain.20061007.Howar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rrain.20061007.Howard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terrain.20061007.Howard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terrain.20061007.Howard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terrain.20061007.Howard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terrain.20061007.Howard 8">
        <a:dk1>
          <a:srgbClr val="000000"/>
        </a:dk1>
        <a:lt1>
          <a:srgbClr val="FFFFFF"/>
        </a:lt1>
        <a:dk2>
          <a:srgbClr val="000066"/>
        </a:dk2>
        <a:lt2>
          <a:srgbClr val="FFFF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Microsoft Sans Serif"/>
        <a:ea typeface="宋体"/>
        <a:cs typeface=""/>
      </a:majorFont>
      <a:minorFont>
        <a:latin typeface="Lucida Sans Unicode"/>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bg1"/>
            </a:solidFill>
            <a:effectLst/>
            <a:latin typeface="Arial Black"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bg1"/>
            </a:solidFill>
            <a:effectLst/>
            <a:latin typeface="Arial Black" pitchFamily="34" charset="0"/>
            <a:ea typeface="宋体"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terrain.20061007.Howard</Template>
  <TotalTime>6322</TotalTime>
  <Words>4595</Words>
  <Application>Microsoft Office PowerPoint</Application>
  <PresentationFormat>On-screen Show (4:3)</PresentationFormat>
  <Paragraphs>709</Paragraphs>
  <Slides>50</Slides>
  <Notes>50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terrain.20061007.Howard</vt:lpstr>
      <vt:lpstr>Pixel</vt:lpstr>
      <vt:lpstr>Chart</vt:lpstr>
      <vt:lpstr>Acrobat Document</vt:lpstr>
      <vt:lpstr>Dermoscopic Interest Point Detector and Descriptor </vt:lpstr>
      <vt:lpstr>Skin cancer</vt:lpstr>
      <vt:lpstr>Skin cancer</vt:lpstr>
      <vt:lpstr>Skin cancer</vt:lpstr>
      <vt:lpstr>Skin cancer</vt:lpstr>
      <vt:lpstr>Dermoscopy</vt:lpstr>
      <vt:lpstr>Dermoscopy</vt:lpstr>
      <vt:lpstr>Dermoscopy</vt:lpstr>
      <vt:lpstr>Dermoscopy</vt:lpstr>
      <vt:lpstr>Dermoscopic features</vt:lpstr>
      <vt:lpstr>Dermoscopic features</vt:lpstr>
      <vt:lpstr>Dermoscopic features</vt:lpstr>
      <vt:lpstr>Dermoscopic features</vt:lpstr>
      <vt:lpstr>Dermoscopic features</vt:lpstr>
      <vt:lpstr>Dermoscopic features</vt:lpstr>
      <vt:lpstr>Dermoscopic features</vt:lpstr>
      <vt:lpstr>Dermoscopic features</vt:lpstr>
      <vt:lpstr>Dermoscopic features</vt:lpstr>
      <vt:lpstr>Dermoscopic features</vt:lpstr>
      <vt:lpstr>Dermoscopic features</vt:lpstr>
      <vt:lpstr>Dermoscopic Interest Point (DIP)</vt:lpstr>
      <vt:lpstr>Dermoscopic Interest Point (DIP)</vt:lpstr>
      <vt:lpstr>Dermoscopic Interest Point (DIP)</vt:lpstr>
      <vt:lpstr>Detector</vt:lpstr>
      <vt:lpstr>Detector</vt:lpstr>
      <vt:lpstr>Detector</vt:lpstr>
      <vt:lpstr>Detector</vt:lpstr>
      <vt:lpstr>Detector</vt:lpstr>
      <vt:lpstr>Detector</vt:lpstr>
      <vt:lpstr>Descriptor</vt:lpstr>
      <vt:lpstr>Descriptor</vt:lpstr>
      <vt:lpstr>Descriptor</vt:lpstr>
      <vt:lpstr>Descriptor</vt:lpstr>
      <vt:lpstr>Descriptor</vt:lpstr>
      <vt:lpstr>Descriptor</vt:lpstr>
      <vt:lpstr>Descriptor</vt:lpstr>
      <vt:lpstr>Descriptor</vt:lpstr>
      <vt:lpstr>Descriptor</vt:lpstr>
      <vt:lpstr>Dermoscopy Interest Point</vt:lpstr>
      <vt:lpstr>Dermoscopy specific</vt:lpstr>
      <vt:lpstr>Experiment</vt:lpstr>
      <vt:lpstr>Conclusion</vt:lpstr>
      <vt:lpstr>Future work</vt:lpstr>
      <vt:lpstr>Acknowledgement</vt:lpstr>
      <vt:lpstr>Thank you</vt:lpstr>
      <vt:lpstr>Related publications</vt:lpstr>
      <vt:lpstr>Outline</vt:lpstr>
      <vt:lpstr>Dermoscopic features</vt:lpstr>
      <vt:lpstr>Detecting line points</vt:lpstr>
      <vt:lpstr>Experiment</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dc:creator>
  <cp:lastModifiedBy>Howard Zhou</cp:lastModifiedBy>
  <cp:revision>1041</cp:revision>
  <dcterms:created xsi:type="dcterms:W3CDTF">2008-05-17T08:41:17Z</dcterms:created>
  <dcterms:modified xsi:type="dcterms:W3CDTF">2009-07-02T13:52:31Z</dcterms:modified>
</cp:coreProperties>
</file>