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1089600" cy="21945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843" autoAdjust="0"/>
    <p:restoredTop sz="99882" autoAdjust="0"/>
  </p:normalViewPr>
  <p:slideViewPr>
    <p:cSldViewPr>
      <p:cViewPr>
        <p:scale>
          <a:sx n="75" d="100"/>
          <a:sy n="75" d="100"/>
        </p:scale>
        <p:origin x="-78" y="1920"/>
      </p:cViewPr>
      <p:guideLst>
        <p:guide orient="horz" pos="6912"/>
        <p:guide pos="97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171" y="6817659"/>
            <a:ext cx="26425260" cy="4704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4340" y="12436288"/>
            <a:ext cx="21760921" cy="56074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8541"/>
            <a:ext cx="2798154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031" y="5121088"/>
            <a:ext cx="27981540" cy="144824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41311" y="878542"/>
            <a:ext cx="6994260" cy="1872502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031" y="878542"/>
            <a:ext cx="20771379" cy="18725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8541"/>
            <a:ext cx="2798154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031" y="5121088"/>
            <a:ext cx="27981540" cy="14482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3" y="14102604"/>
            <a:ext cx="26425260" cy="435796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3" y="9302003"/>
            <a:ext cx="26425260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8541"/>
            <a:ext cx="2798154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032" y="5121088"/>
            <a:ext cx="13882819" cy="144824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52750" y="5121088"/>
            <a:ext cx="13882821" cy="144824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8541"/>
            <a:ext cx="2798154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031" y="4912659"/>
            <a:ext cx="13736638" cy="2047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031" y="6959974"/>
            <a:ext cx="13736638" cy="126435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2186" y="4912659"/>
            <a:ext cx="13743385" cy="2047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2186" y="6959974"/>
            <a:ext cx="13743385" cy="126435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8541"/>
            <a:ext cx="2798154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031" y="874059"/>
            <a:ext cx="10228263" cy="37181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621" y="874059"/>
            <a:ext cx="17379950" cy="18729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031" y="4592171"/>
            <a:ext cx="10228263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78" y="15362145"/>
            <a:ext cx="18652860" cy="18131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78" y="1961030"/>
            <a:ext cx="18652860" cy="13166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78" y="17175256"/>
            <a:ext cx="18652860" cy="2576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46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1176338" indent="-1136650" algn="l" rtl="0" eaLnBrk="0" fontAlgn="base" hangingPunct="0">
        <a:spcBef>
          <a:spcPts val="2400"/>
        </a:spcBef>
        <a:spcAft>
          <a:spcPct val="0"/>
        </a:spcAft>
        <a:buSzPct val="100000"/>
        <a:buFont typeface="Arial" charset="0"/>
        <a:buChar char="•"/>
        <a:defRPr sz="10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2501900" indent="-947738" algn="l" rtl="0" eaLnBrk="0" fontAlgn="base" hangingPunct="0">
        <a:spcBef>
          <a:spcPts val="2100"/>
        </a:spcBef>
        <a:spcAft>
          <a:spcPct val="0"/>
        </a:spcAft>
        <a:buSzPct val="100000"/>
        <a:buFont typeface="Arial" charset="0"/>
        <a:buChar char="–"/>
        <a:defRPr sz="9300">
          <a:solidFill>
            <a:schemeClr val="tx1"/>
          </a:solidFill>
          <a:latin typeface="+mn-lt"/>
          <a:sym typeface="Arial" charset="0"/>
        </a:defRPr>
      </a:lvl2pPr>
      <a:lvl3pPr marL="3827463" indent="-757238" algn="l" rtl="0" eaLnBrk="0" fontAlgn="base" hangingPunct="0">
        <a:spcBef>
          <a:spcPts val="1800"/>
        </a:spcBef>
        <a:spcAft>
          <a:spcPct val="0"/>
        </a:spcAft>
        <a:buSzPct val="100000"/>
        <a:buFont typeface="Arial" charset="0"/>
        <a:buChar char="•"/>
        <a:defRPr sz="8000">
          <a:solidFill>
            <a:schemeClr val="tx1"/>
          </a:solidFill>
          <a:latin typeface="+mn-lt"/>
          <a:sym typeface="Arial" charset="0"/>
        </a:defRPr>
      </a:lvl3pPr>
      <a:lvl4pPr marL="5343525" indent="-758825" algn="l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–"/>
        <a:defRPr sz="6600">
          <a:solidFill>
            <a:schemeClr val="tx1"/>
          </a:solidFill>
          <a:latin typeface="+mn-lt"/>
          <a:sym typeface="Arial" charset="0"/>
        </a:defRPr>
      </a:lvl4pPr>
      <a:lvl5pPr marL="6858000" indent="-757238" algn="l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600">
          <a:solidFill>
            <a:schemeClr val="tx1"/>
          </a:solidFill>
          <a:latin typeface="+mn-lt"/>
          <a:sym typeface="Arial" charset="0"/>
        </a:defRPr>
      </a:lvl5pPr>
      <a:lvl6pPr marL="7315200" indent="-757238" algn="l" rtl="0" fontAlgn="base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600">
          <a:solidFill>
            <a:schemeClr val="tx1"/>
          </a:solidFill>
          <a:latin typeface="+mn-lt"/>
          <a:sym typeface="Arial" charset="0"/>
        </a:defRPr>
      </a:lvl6pPr>
      <a:lvl7pPr marL="7772400" indent="-757238" algn="l" rtl="0" fontAlgn="base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600">
          <a:solidFill>
            <a:schemeClr val="tx1"/>
          </a:solidFill>
          <a:latin typeface="+mn-lt"/>
          <a:sym typeface="Arial" charset="0"/>
        </a:defRPr>
      </a:lvl7pPr>
      <a:lvl8pPr marL="8229600" indent="-757238" algn="l" rtl="0" fontAlgn="base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600">
          <a:solidFill>
            <a:schemeClr val="tx1"/>
          </a:solidFill>
          <a:latin typeface="+mn-lt"/>
          <a:sym typeface="Arial" charset="0"/>
        </a:defRPr>
      </a:lvl8pPr>
      <a:lvl9pPr marL="8686800" indent="-757238" algn="l" rtl="0" fontAlgn="base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6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 bwMode="auto">
          <a:xfrm>
            <a:off x="19888200" y="8610600"/>
            <a:ext cx="10972800" cy="12115800"/>
          </a:xfrm>
          <a:prstGeom prst="roundRect">
            <a:avLst>
              <a:gd name="adj" fmla="val 2908"/>
            </a:avLst>
          </a:prstGeom>
          <a:ln w="38100"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9906000" y="14173200"/>
            <a:ext cx="9601200" cy="6553200"/>
          </a:xfrm>
          <a:prstGeom prst="roundRect">
            <a:avLst>
              <a:gd name="adj" fmla="val 2908"/>
            </a:avLst>
          </a:prstGeom>
          <a:ln w="38100"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9906000" y="2590800"/>
            <a:ext cx="9601200" cy="11277600"/>
          </a:xfrm>
          <a:prstGeom prst="roundRect">
            <a:avLst>
              <a:gd name="adj" fmla="val 2908"/>
            </a:avLst>
          </a:prstGeom>
          <a:ln w="38100"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04800" y="2590800"/>
            <a:ext cx="9220200" cy="14782800"/>
          </a:xfrm>
          <a:prstGeom prst="roundRect">
            <a:avLst>
              <a:gd name="adj" fmla="val 2908"/>
            </a:avLst>
          </a:prstGeom>
          <a:ln w="38100"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8"/>
          <p:cNvSpPr>
            <a:spLocks/>
          </p:cNvSpPr>
          <p:nvPr/>
        </p:nvSpPr>
        <p:spPr bwMode="auto">
          <a:xfrm>
            <a:off x="0" y="20955000"/>
            <a:ext cx="31089600" cy="990600"/>
          </a:xfrm>
          <a:prstGeom prst="rect">
            <a:avLst/>
          </a:prstGeom>
          <a:solidFill>
            <a:srgbClr val="006DC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6" name="Rectangle 12"/>
          <p:cNvSpPr>
            <a:spLocks/>
          </p:cNvSpPr>
          <p:nvPr/>
        </p:nvSpPr>
        <p:spPr bwMode="auto">
          <a:xfrm>
            <a:off x="0" y="0"/>
            <a:ext cx="31089600" cy="23622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1" name="Rectangle 13"/>
          <p:cNvSpPr>
            <a:spLocks/>
          </p:cNvSpPr>
          <p:nvPr/>
        </p:nvSpPr>
        <p:spPr bwMode="auto">
          <a:xfrm>
            <a:off x="1143000" y="76200"/>
            <a:ext cx="28346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7500"/>
              </a:spcBef>
              <a:defRPr/>
            </a:pPr>
            <a:r>
              <a:rPr lang="en-US" sz="6000" b="1" dirty="0">
                <a:ln w="0" cap="rnd">
                  <a:noFill/>
                  <a:round/>
                </a:ln>
                <a:solidFill>
                  <a:srgbClr val="006DC0"/>
                </a:solidFill>
                <a:effectLst>
                  <a:outerShdw blurRad="63500" dist="63500" dir="2700000" algn="tl">
                    <a:schemeClr val="bg1">
                      <a:lumMod val="85000"/>
                    </a:schemeClr>
                  </a:outerShdw>
                </a:effectLst>
                <a:latin typeface="Neo Sans Intel"/>
                <a:cs typeface="Lucida Sans Unicode" pitchFamily="34" charset="0"/>
                <a:sym typeface="Neo Sans Intel Medium" pitchFamily="34" charset="0"/>
              </a:rPr>
              <a:t>Exemplar-Based Segmentation of Pigmented Skin Lesions from Dermoscopy Images</a:t>
            </a:r>
          </a:p>
        </p:txBody>
      </p:sp>
      <p:sp>
        <p:nvSpPr>
          <p:cNvPr id="13328" name="Rectangle 14"/>
          <p:cNvSpPr>
            <a:spLocks/>
          </p:cNvSpPr>
          <p:nvPr/>
        </p:nvSpPr>
        <p:spPr bwMode="auto">
          <a:xfrm>
            <a:off x="17526000" y="1143000"/>
            <a:ext cx="8686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lang="en-US" sz="4000" b="1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Mei Chen  </a:t>
            </a:r>
            <a:r>
              <a:rPr lang="en-US" sz="28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mei.chen@intel.com</a:t>
            </a:r>
            <a:r>
              <a:rPr lang="en-US" sz="36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/>
            </a:r>
            <a:br>
              <a:rPr lang="en-US" sz="36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</a:br>
            <a:r>
              <a:rPr lang="en-US" sz="28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Intel Labs Pittsburgh</a:t>
            </a:r>
          </a:p>
        </p:txBody>
      </p:sp>
      <p:sp>
        <p:nvSpPr>
          <p:cNvPr id="2065" name="Rectangle 17"/>
          <p:cNvSpPr>
            <a:spLocks/>
          </p:cNvSpPr>
          <p:nvPr/>
        </p:nvSpPr>
        <p:spPr bwMode="auto">
          <a:xfrm>
            <a:off x="457200" y="12268200"/>
            <a:ext cx="2676525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r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Approach</a:t>
            </a:r>
          </a:p>
        </p:txBody>
      </p:sp>
      <p:sp>
        <p:nvSpPr>
          <p:cNvPr id="2066" name="Rectangle 18"/>
          <p:cNvSpPr>
            <a:spLocks/>
          </p:cNvSpPr>
          <p:nvPr/>
        </p:nvSpPr>
        <p:spPr bwMode="auto">
          <a:xfrm>
            <a:off x="477838" y="2767013"/>
            <a:ext cx="4246562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Motivation</a:t>
            </a:r>
          </a:p>
        </p:txBody>
      </p:sp>
      <p:sp>
        <p:nvSpPr>
          <p:cNvPr id="13331" name="Rectangle 96"/>
          <p:cNvSpPr>
            <a:spLocks/>
          </p:cNvSpPr>
          <p:nvPr/>
        </p:nvSpPr>
        <p:spPr bwMode="auto">
          <a:xfrm>
            <a:off x="457200" y="3657600"/>
            <a:ext cx="9372600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n-US" altLang="zh-CN" sz="32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Skin cancer: world’s most common of all cancers 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n-US" altLang="zh-CN" sz="32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Early detection and treatment pivotal to survival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n-US" altLang="zh-CN" sz="32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Dermoscopy: non-invasive imaging that improves early detection by 25%</a:t>
            </a:r>
            <a:r>
              <a:rPr lang="en-US" altLang="zh-TW" sz="3200">
                <a:solidFill>
                  <a:schemeClr val="tx1"/>
                </a:solidFill>
                <a:latin typeface="Neo Sans Intel" pitchFamily="34" charset="0"/>
                <a:ea typeface="新細明體" pitchFamily="18" charset="-120"/>
              </a:rPr>
              <a:t> with training+experience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n-US" altLang="zh-TW" sz="3200">
                <a:solidFill>
                  <a:schemeClr val="tx1"/>
                </a:solidFill>
                <a:latin typeface="Neo Sans Intel" pitchFamily="34" charset="0"/>
                <a:ea typeface="新細明體" pitchFamily="18" charset="-120"/>
              </a:rPr>
              <a:t>Automated analysis of dermoscopy provides assistance to the less trained/experienced</a:t>
            </a:r>
            <a:endParaRPr lang="en-US" sz="3200">
              <a:solidFill>
                <a:schemeClr val="tx1"/>
              </a:solidFill>
              <a:latin typeface="Neo Sans Intel" pitchFamily="34" charset="0"/>
            </a:endParaRPr>
          </a:p>
        </p:txBody>
      </p:sp>
      <p:pic>
        <p:nvPicPr>
          <p:cNvPr id="13332" name="Picture 4" descr="contex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0" y="6858000"/>
            <a:ext cx="93091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0400" y="21107400"/>
            <a:ext cx="115728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34" name="Picture 133" descr="C:\Users\Howard\Documents\My Dropbox\howardz\work\doc\presentation\2010.ISBI\SEBC\image\Tech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0955000"/>
            <a:ext cx="2676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57" name="AutoShape 99"/>
          <p:cNvSpPr>
            <a:spLocks/>
          </p:cNvSpPr>
          <p:nvPr/>
        </p:nvSpPr>
        <p:spPr bwMode="auto">
          <a:xfrm>
            <a:off x="5161413" y="8558395"/>
            <a:ext cx="816304" cy="453904"/>
          </a:xfrm>
          <a:prstGeom prst="rightArrow">
            <a:avLst>
              <a:gd name="adj1" fmla="val 50000"/>
              <a:gd name="adj2" fmla="val 25003"/>
            </a:avLst>
          </a:prstGeom>
          <a:solidFill>
            <a:srgbClr val="3366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3458" name="Picture 123" descr="hand"/>
          <p:cNvPicPr>
            <a:picLocks noChangeAspect="1" noChangeArrowheads="1"/>
          </p:cNvPicPr>
          <p:nvPr/>
        </p:nvPicPr>
        <p:blipFill>
          <a:blip r:embed="rId5" cstate="print"/>
          <a:srcRect l="1169" t="1262"/>
          <a:stretch>
            <a:fillRect/>
          </a:stretch>
        </p:blipFill>
        <p:spPr bwMode="auto">
          <a:xfrm>
            <a:off x="2286000" y="7772400"/>
            <a:ext cx="2818378" cy="20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59" name="Picture 124" descr="lesion"/>
          <p:cNvPicPr>
            <a:picLocks noChangeAspect="1" noChangeArrowheads="1"/>
          </p:cNvPicPr>
          <p:nvPr/>
        </p:nvPicPr>
        <p:blipFill>
          <a:blip r:embed="rId6" cstate="print"/>
          <a:srcRect l="404"/>
          <a:stretch>
            <a:fillRect/>
          </a:stretch>
        </p:blipFill>
        <p:spPr bwMode="auto">
          <a:xfrm>
            <a:off x="6172200" y="74676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Group 79"/>
          <p:cNvGraphicFramePr>
            <a:graphicFrameLocks noGrp="1"/>
          </p:cNvGraphicFramePr>
          <p:nvPr/>
        </p:nvGraphicFramePr>
        <p:xfrm>
          <a:off x="20040600" y="16002000"/>
          <a:ext cx="10668000" cy="1752601"/>
        </p:xfrm>
        <a:graphic>
          <a:graphicData uri="http://schemas.openxmlformats.org/drawingml/2006/table">
            <a:tbl>
              <a:tblPr/>
              <a:tblGrid>
                <a:gridCol w="1525588"/>
                <a:gridCol w="1519237"/>
                <a:gridCol w="1522413"/>
                <a:gridCol w="1520825"/>
                <a:gridCol w="1522412"/>
                <a:gridCol w="1519238"/>
                <a:gridCol w="1538287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Methods</a:t>
                      </a:r>
                    </a:p>
                  </a:txBody>
                  <a:tcPr marL="95380" marR="95380" marT="47689" marB="47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IOE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SEBC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EBC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SCS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SRM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JSEG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D1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(67)</a:t>
                      </a:r>
                    </a:p>
                  </a:txBody>
                  <a:tcPr marL="95380" marR="95380" marT="47689" marB="47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11.32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13.36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13.70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14.93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20.77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20.43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D2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(111)</a:t>
                      </a:r>
                    </a:p>
                  </a:txBody>
                  <a:tcPr marL="95380" marR="95380" marT="47689" marB="47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13.72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25.88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26.76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28.77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39.50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32.81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D3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(1787)</a:t>
                      </a:r>
                    </a:p>
                  </a:txBody>
                  <a:tcPr marL="95380" marR="95380" marT="47689" marB="47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20.62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22.23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39.58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36.77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Time (sec)</a:t>
                      </a:r>
                    </a:p>
                  </a:txBody>
                  <a:tcPr marL="95380" marR="95380" marT="47689" marB="47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4.37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0.45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5.72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0.46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ea typeface="宋体" pitchFamily="2" charset="-122"/>
                          <a:cs typeface="Arial" charset="0"/>
                          <a:sym typeface="Arial" charset="0"/>
                        </a:rPr>
                        <a:t>9.67</a:t>
                      </a:r>
                    </a:p>
                  </a:txBody>
                  <a:tcPr marL="95380" marR="95380" marT="47689" marB="47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6" name="Rectangle 71"/>
          <p:cNvSpPr txBox="1">
            <a:spLocks noChangeArrowheads="1"/>
          </p:cNvSpPr>
          <p:nvPr/>
        </p:nvSpPr>
        <p:spPr bwMode="auto">
          <a:xfrm>
            <a:off x="20116800" y="9448800"/>
            <a:ext cx="975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altLang="zh-CN" sz="2800">
                <a:latin typeface="Neo Sans Intel" pitchFamily="34" charset="0"/>
                <a:ea typeface="宋体" pitchFamily="2" charset="-122"/>
              </a:rPr>
              <a:t>Ground-truth segmentation by human experts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altLang="zh-CN" sz="2800">
                <a:latin typeface="Neo Sans Intel" pitchFamily="34" charset="0"/>
                <a:ea typeface="宋体" pitchFamily="2" charset="-122"/>
              </a:rPr>
              <a:t>Border Error 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altLang="zh-CN" sz="2800">
              <a:latin typeface="Neo Sans Intel" pitchFamily="34" charset="0"/>
              <a:ea typeface="宋体" pitchFamily="2" charset="-122"/>
            </a:endParaRPr>
          </a:p>
        </p:txBody>
      </p:sp>
      <p:pic>
        <p:nvPicPr>
          <p:cNvPr id="13387" name="Picture 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53638" y="9982200"/>
            <a:ext cx="4678362" cy="638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388" name="Group 101"/>
          <p:cNvGrpSpPr>
            <a:grpSpLocks/>
          </p:cNvGrpSpPr>
          <p:nvPr/>
        </p:nvGrpSpPr>
        <p:grpSpPr bwMode="auto">
          <a:xfrm>
            <a:off x="10210800" y="11049000"/>
            <a:ext cx="4876800" cy="2590800"/>
            <a:chOff x="152400" y="4114800"/>
            <a:chExt cx="4876800" cy="2590800"/>
          </a:xfrm>
        </p:grpSpPr>
        <p:sp>
          <p:nvSpPr>
            <p:cNvPr id="13446" name="AutoShape 7"/>
            <p:cNvSpPr>
              <a:spLocks noChangeArrowheads="1"/>
            </p:cNvSpPr>
            <p:nvPr/>
          </p:nvSpPr>
          <p:spPr bwMode="auto">
            <a:xfrm>
              <a:off x="152400" y="4114800"/>
              <a:ext cx="4876800" cy="1447800"/>
            </a:xfrm>
            <a:prstGeom prst="roundRect">
              <a:avLst>
                <a:gd name="adj" fmla="val 7407"/>
              </a:avLst>
            </a:prstGeom>
            <a:solidFill>
              <a:schemeClr val="accent1"/>
            </a:solidFill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3447" name="Picture 9" descr="00083_hist_classifi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9975" y="4191000"/>
              <a:ext cx="127952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48" name="Picture 10" descr="00056_hist_classifi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3600" y="4191000"/>
              <a:ext cx="127952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49" name="Picture 11" descr="000005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43113" y="5608638"/>
              <a:ext cx="1462087" cy="109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50" name="Picture 12" descr="000008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17900" y="5608638"/>
              <a:ext cx="1462088" cy="109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451" name="AutoShape 13"/>
            <p:cNvCxnSpPr>
              <a:cxnSpLocks noChangeShapeType="1"/>
            </p:cNvCxnSpPr>
            <p:nvPr/>
          </p:nvCxnSpPr>
          <p:spPr bwMode="auto">
            <a:xfrm flipH="1" flipV="1">
              <a:off x="2773363" y="5470525"/>
              <a:ext cx="1587" cy="1381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452" name="AutoShape 14"/>
            <p:cNvCxnSpPr>
              <a:cxnSpLocks noChangeShapeType="1"/>
            </p:cNvCxnSpPr>
            <p:nvPr/>
          </p:nvCxnSpPr>
          <p:spPr bwMode="auto">
            <a:xfrm flipV="1">
              <a:off x="4249738" y="5470525"/>
              <a:ext cx="0" cy="1381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453" name="AutoShape 16"/>
            <p:cNvCxnSpPr>
              <a:cxnSpLocks noChangeShapeType="1"/>
            </p:cNvCxnSpPr>
            <p:nvPr/>
          </p:nvCxnSpPr>
          <p:spPr bwMode="auto">
            <a:xfrm flipH="1">
              <a:off x="1584325" y="4830763"/>
              <a:ext cx="54927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3454" name="Picture 17" descr="0000046_skinCR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550" y="5608638"/>
              <a:ext cx="1462088" cy="109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455" name="AutoShape 19"/>
            <p:cNvCxnSpPr>
              <a:cxnSpLocks noChangeShapeType="1"/>
            </p:cNvCxnSpPr>
            <p:nvPr/>
          </p:nvCxnSpPr>
          <p:spPr bwMode="auto">
            <a:xfrm flipH="1">
              <a:off x="941388" y="5470525"/>
              <a:ext cx="3175" cy="1381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3456" name="Picture 20" descr="00046_hist_classifi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4800" y="4191000"/>
              <a:ext cx="127952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89" name="Rectangle 14"/>
          <p:cNvSpPr>
            <a:spLocks/>
          </p:cNvSpPr>
          <p:nvPr/>
        </p:nvSpPr>
        <p:spPr bwMode="auto">
          <a:xfrm>
            <a:off x="5410200" y="1143000"/>
            <a:ext cx="13868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lang="en-US" sz="4000" b="1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Howard Zhou,  James M. Rehg  </a:t>
            </a:r>
            <a:r>
              <a:rPr lang="en-US" sz="28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{howardz,rehg}@cc.gatech.edu</a:t>
            </a:r>
            <a:br>
              <a:rPr lang="en-US" sz="28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</a:br>
            <a:r>
              <a:rPr lang="en-US" sz="2800">
                <a:solidFill>
                  <a:schemeClr val="tx1"/>
                </a:solidFill>
                <a:latin typeface="Neo Sans Intel" pitchFamily="34" charset="0"/>
                <a:sym typeface="Neo Sans Intel" pitchFamily="34" charset="0"/>
              </a:rPr>
              <a:t>School of Interactive Computing, College of Computing, Georgia Institute of Technology</a:t>
            </a:r>
          </a:p>
          <a:p>
            <a:pPr marL="39688" algn="ctr">
              <a:spcBef>
                <a:spcPts val="2250"/>
              </a:spcBef>
            </a:pPr>
            <a:endParaRPr lang="en-US" sz="2800">
              <a:solidFill>
                <a:schemeClr val="tx1"/>
              </a:solidFill>
              <a:latin typeface="Neo Sans Intel" pitchFamily="34" charset="0"/>
              <a:sym typeface="Neo Sans Intel" pitchFamily="34" charset="0"/>
            </a:endParaRPr>
          </a:p>
        </p:txBody>
      </p:sp>
      <p:sp>
        <p:nvSpPr>
          <p:cNvPr id="50" name="Rectangle 17"/>
          <p:cNvSpPr>
            <a:spLocks/>
          </p:cNvSpPr>
          <p:nvPr/>
        </p:nvSpPr>
        <p:spPr bwMode="auto">
          <a:xfrm>
            <a:off x="20075525" y="8710613"/>
            <a:ext cx="3013075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Evaluation</a:t>
            </a:r>
          </a:p>
        </p:txBody>
      </p:sp>
      <p:grpSp>
        <p:nvGrpSpPr>
          <p:cNvPr id="13391" name="Group 84"/>
          <p:cNvGrpSpPr>
            <a:grpSpLocks/>
          </p:cNvGrpSpPr>
          <p:nvPr/>
        </p:nvGrpSpPr>
        <p:grpSpPr bwMode="auto">
          <a:xfrm>
            <a:off x="20040600" y="10820400"/>
            <a:ext cx="10668000" cy="5105400"/>
            <a:chOff x="17602200" y="4267200"/>
            <a:chExt cx="13335000" cy="6381750"/>
          </a:xfrm>
        </p:grpSpPr>
        <p:grpSp>
          <p:nvGrpSpPr>
            <p:cNvPr id="13432" name="Group 54"/>
            <p:cNvGrpSpPr>
              <a:grpSpLocks/>
            </p:cNvGrpSpPr>
            <p:nvPr/>
          </p:nvGrpSpPr>
          <p:grpSpPr bwMode="auto">
            <a:xfrm>
              <a:off x="17602200" y="4876800"/>
              <a:ext cx="13335000" cy="5772150"/>
              <a:chOff x="17297400" y="4514850"/>
              <a:chExt cx="13335000" cy="5772150"/>
            </a:xfrm>
          </p:grpSpPr>
          <p:pic>
            <p:nvPicPr>
              <p:cNvPr id="13442" name="Picture 3" descr="C:\Users\Howard\Documents\My Dropbox\howardz\work\doc\presentation\2010.ISBI\SEBC\image\low_contrast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7297400" y="4514850"/>
                <a:ext cx="13335000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3" name="Picture 4" descr="C:\Users\Howard\Documents\My Dropbox\howardz\work\doc\presentation\2010.ISBI\SEBC\image\cluttered_background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7297400" y="8858250"/>
                <a:ext cx="13335000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4" name="Picture 5" descr="C:\Users\Howard\Documents\My Dropbox\howardz\work\doc\presentation\2010.ISBI\SEBC\image\compound_appearance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7297400" y="5962650"/>
                <a:ext cx="13335000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5" name="Picture 6" descr="C:\Users\Howard\Documents\My Dropbox\howardz\work\doc\presentation\2010.ISBI\SEBC\image\fragmented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7297400" y="7410450"/>
                <a:ext cx="13335000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433" name="Group 81"/>
            <p:cNvGrpSpPr>
              <a:grpSpLocks/>
            </p:cNvGrpSpPr>
            <p:nvPr/>
          </p:nvGrpSpPr>
          <p:grpSpPr bwMode="auto">
            <a:xfrm>
              <a:off x="17792700" y="4343400"/>
              <a:ext cx="12953999" cy="515224"/>
              <a:chOff x="17564100" y="4724400"/>
              <a:chExt cx="12953999" cy="515224"/>
            </a:xfrm>
          </p:grpSpPr>
          <p:sp>
            <p:nvSpPr>
              <p:cNvPr id="13435" name="Rectangle 56"/>
              <p:cNvSpPr>
                <a:spLocks noChangeArrowheads="1"/>
              </p:cNvSpPr>
              <p:nvPr/>
            </p:nvSpPr>
            <p:spPr bwMode="auto">
              <a:xfrm>
                <a:off x="17564100" y="4724400"/>
                <a:ext cx="1246187" cy="495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Original</a:t>
                </a:r>
                <a:endParaRPr lang="en-US" sz="2000" b="1"/>
              </a:p>
            </p:txBody>
          </p:sp>
          <p:sp>
            <p:nvSpPr>
              <p:cNvPr id="13436" name="Rectangle 61"/>
              <p:cNvSpPr>
                <a:spLocks noChangeArrowheads="1"/>
              </p:cNvSpPr>
              <p:nvPr/>
            </p:nvSpPr>
            <p:spPr bwMode="auto">
              <a:xfrm>
                <a:off x="19183350" y="4724400"/>
                <a:ext cx="1990328" cy="495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Ground-truth</a:t>
                </a:r>
                <a:endParaRPr lang="en-US" sz="2000" b="1"/>
              </a:p>
            </p:txBody>
          </p:sp>
          <p:sp>
            <p:nvSpPr>
              <p:cNvPr id="13437" name="Rectangle 62"/>
              <p:cNvSpPr>
                <a:spLocks noChangeArrowheads="1"/>
              </p:cNvSpPr>
              <p:nvPr/>
            </p:nvSpPr>
            <p:spPr bwMode="auto">
              <a:xfrm>
                <a:off x="29331443" y="4744216"/>
                <a:ext cx="1186656" cy="495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JSEG</a:t>
                </a:r>
                <a:endParaRPr lang="en-US" sz="2000" b="1"/>
              </a:p>
            </p:txBody>
          </p:sp>
          <p:sp>
            <p:nvSpPr>
              <p:cNvPr id="13438" name="Rectangle 63"/>
              <p:cNvSpPr>
                <a:spLocks noChangeArrowheads="1"/>
              </p:cNvSpPr>
              <p:nvPr/>
            </p:nvSpPr>
            <p:spPr bwMode="auto">
              <a:xfrm>
                <a:off x="27374849" y="4724400"/>
                <a:ext cx="823516" cy="49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SRM</a:t>
                </a:r>
                <a:endParaRPr lang="en-US" sz="2000" b="1"/>
              </a:p>
            </p:txBody>
          </p:sp>
          <p:sp>
            <p:nvSpPr>
              <p:cNvPr id="13439" name="Rectangle 64"/>
              <p:cNvSpPr>
                <a:spLocks noChangeArrowheads="1"/>
              </p:cNvSpPr>
              <p:nvPr/>
            </p:nvSpPr>
            <p:spPr bwMode="auto">
              <a:xfrm>
                <a:off x="25469849" y="4724400"/>
                <a:ext cx="734219" cy="49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SCS</a:t>
                </a:r>
                <a:endParaRPr lang="en-US" sz="2000" b="1"/>
              </a:p>
            </p:txBody>
          </p:sp>
          <p:sp>
            <p:nvSpPr>
              <p:cNvPr id="13440" name="Rectangle 77"/>
              <p:cNvSpPr>
                <a:spLocks noChangeArrowheads="1"/>
              </p:cNvSpPr>
              <p:nvPr/>
            </p:nvSpPr>
            <p:spPr bwMode="auto">
              <a:xfrm>
                <a:off x="23564850" y="4724400"/>
                <a:ext cx="752078" cy="49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EBC</a:t>
                </a:r>
                <a:endParaRPr lang="en-US" sz="2000" b="1"/>
              </a:p>
            </p:txBody>
          </p:sp>
          <p:sp>
            <p:nvSpPr>
              <p:cNvPr id="13441" name="Rectangle 80"/>
              <p:cNvSpPr>
                <a:spLocks noChangeArrowheads="1"/>
              </p:cNvSpPr>
              <p:nvPr/>
            </p:nvSpPr>
            <p:spPr bwMode="auto">
              <a:xfrm>
                <a:off x="21564600" y="4724400"/>
                <a:ext cx="920750" cy="495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Neo Sans Intel" pitchFamily="34" charset="0"/>
                    <a:ea typeface="宋体" pitchFamily="2" charset="-122"/>
                  </a:rPr>
                  <a:t>SEBC</a:t>
                </a:r>
                <a:endParaRPr lang="en-US" sz="2000" b="1"/>
              </a:p>
            </p:txBody>
          </p:sp>
        </p:grpSp>
        <p:sp>
          <p:nvSpPr>
            <p:cNvPr id="13434" name="Rectangle 83"/>
            <p:cNvSpPr>
              <a:spLocks noChangeArrowheads="1"/>
            </p:cNvSpPr>
            <p:nvPr/>
          </p:nvSpPr>
          <p:spPr bwMode="auto">
            <a:xfrm>
              <a:off x="21697950" y="4267200"/>
              <a:ext cx="1143000" cy="533400"/>
            </a:xfrm>
            <a:prstGeom prst="rect">
              <a:avLst/>
            </a:prstGeom>
            <a:noFill/>
            <a:ln w="635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Rectangle 17"/>
          <p:cNvSpPr>
            <a:spLocks/>
          </p:cNvSpPr>
          <p:nvPr/>
        </p:nvSpPr>
        <p:spPr bwMode="auto">
          <a:xfrm>
            <a:off x="10134600" y="2743200"/>
            <a:ext cx="9220200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Exemplar-Based Pixel Classifier</a:t>
            </a:r>
          </a:p>
        </p:txBody>
      </p:sp>
      <p:sp>
        <p:nvSpPr>
          <p:cNvPr id="87" name="Rectangle 17"/>
          <p:cNvSpPr>
            <a:spLocks/>
          </p:cNvSpPr>
          <p:nvPr/>
        </p:nvSpPr>
        <p:spPr bwMode="auto">
          <a:xfrm>
            <a:off x="10101263" y="14431963"/>
            <a:ext cx="8034337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Maintain Spatial Smoothness</a:t>
            </a:r>
          </a:p>
        </p:txBody>
      </p:sp>
      <p:sp>
        <p:nvSpPr>
          <p:cNvPr id="13394" name="Rectangle 96"/>
          <p:cNvSpPr>
            <a:spLocks/>
          </p:cNvSpPr>
          <p:nvPr/>
        </p:nvSpPr>
        <p:spPr bwMode="auto">
          <a:xfrm>
            <a:off x="10134600" y="15206663"/>
            <a:ext cx="94488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The growth pattern of PSLs exhibit a radiating appearance</a:t>
            </a:r>
            <a:endParaRPr lang="en-US" sz="2800">
              <a:solidFill>
                <a:srgbClr val="FF0000"/>
              </a:solidFill>
              <a:latin typeface="Neo Sans Intel" pitchFamily="34" charset="0"/>
            </a:endParaRPr>
          </a:p>
        </p:txBody>
      </p:sp>
      <p:sp>
        <p:nvSpPr>
          <p:cNvPr id="93" name="Rectangle 17"/>
          <p:cNvSpPr>
            <a:spLocks/>
          </p:cNvSpPr>
          <p:nvPr/>
        </p:nvSpPr>
        <p:spPr bwMode="auto">
          <a:xfrm>
            <a:off x="457200" y="10058400"/>
            <a:ext cx="1277938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r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Goal</a:t>
            </a:r>
          </a:p>
        </p:txBody>
      </p:sp>
      <p:sp>
        <p:nvSpPr>
          <p:cNvPr id="13396" name="Rectangle 96"/>
          <p:cNvSpPr>
            <a:spLocks/>
          </p:cNvSpPr>
          <p:nvPr/>
        </p:nvSpPr>
        <p:spPr bwMode="auto">
          <a:xfrm>
            <a:off x="457200" y="13106400"/>
            <a:ext cx="8915400" cy="4222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Exemplar-based pixel classification which exploits contextual information from the overall appearance of the lesion and its surrounding skin</a:t>
            </a:r>
          </a:p>
          <a:p>
            <a:pPr marL="285750" indent="-285750">
              <a:lnSpc>
                <a:spcPct val="110000"/>
              </a:lnSpc>
              <a:buFontTx/>
              <a:buChar char="•"/>
            </a:pPr>
            <a:endParaRPr lang="en-US" altLang="zh-CN" sz="1000" b="1" dirty="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Obtain contextual information from similar PSLs in a previously-segmented database</a:t>
            </a:r>
          </a:p>
          <a:p>
            <a:pPr marL="285750" indent="-285750">
              <a:lnSpc>
                <a:spcPct val="110000"/>
              </a:lnSpc>
              <a:buFontTx/>
              <a:buChar char="•"/>
            </a:pPr>
            <a:endParaRPr lang="en-US" sz="1000" b="1" dirty="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Archieve</a:t>
            </a:r>
            <a:r>
              <a:rPr lang="en-US" sz="3200" dirty="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 spatial smoothness by exploiting the growth pattern in PSLs </a:t>
            </a:r>
            <a:endParaRPr lang="en-US" sz="3200" dirty="0">
              <a:solidFill>
                <a:schemeClr val="tx1"/>
              </a:solidFill>
              <a:latin typeface="Neo Sans Intel" pitchFamily="34" charset="0"/>
            </a:endParaRPr>
          </a:p>
        </p:txBody>
      </p:sp>
      <p:sp>
        <p:nvSpPr>
          <p:cNvPr id="13397" name="Rectangle 96"/>
          <p:cNvSpPr>
            <a:spLocks/>
          </p:cNvSpPr>
          <p:nvPr/>
        </p:nvSpPr>
        <p:spPr bwMode="auto">
          <a:xfrm>
            <a:off x="10134600" y="3676650"/>
            <a:ext cx="9296400" cy="340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latin typeface="Neo Sans Intel" pitchFamily="34" charset="0"/>
                <a:ea typeface="宋体" pitchFamily="2" charset="-122"/>
              </a:rPr>
              <a:t>Each pre-segmented image in the database</a:t>
            </a:r>
          </a:p>
          <a:p>
            <a:pPr marL="742950" lvl="1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latin typeface="Neo Sans Intel" pitchFamily="34" charset="0"/>
                <a:ea typeface="宋体" pitchFamily="2" charset="-122"/>
              </a:rPr>
              <a:t>Compute </a:t>
            </a:r>
            <a:r>
              <a:rPr lang="en-US" altLang="zh-CN" sz="2800" i="1">
                <a:latin typeface="Neo Sans Intel" pitchFamily="34" charset="0"/>
                <a:ea typeface="宋体" pitchFamily="2" charset="-122"/>
              </a:rPr>
              <a:t>overall color histogram</a:t>
            </a:r>
            <a:r>
              <a:rPr lang="en-US" altLang="zh-CN" sz="2800">
                <a:latin typeface="Neo Sans Intel" pitchFamily="34" charset="0"/>
                <a:ea typeface="宋体" pitchFamily="2" charset="-122"/>
              </a:rPr>
              <a:t> (</a:t>
            </a:r>
            <a:r>
              <a:rPr lang="en-US" altLang="zh-CN" sz="2800" b="1" i="1">
                <a:latin typeface="Neo Sans Intel" pitchFamily="34" charset="0"/>
                <a:ea typeface="宋体" pitchFamily="2" charset="-122"/>
              </a:rPr>
              <a:t>key </a:t>
            </a:r>
            <a:r>
              <a:rPr lang="en-US" altLang="zh-CN" sz="2800">
                <a:latin typeface="Neo Sans Intel" pitchFamily="34" charset="0"/>
                <a:ea typeface="宋体" pitchFamily="2" charset="-122"/>
              </a:rPr>
              <a:t>)</a:t>
            </a:r>
            <a:endParaRPr lang="en-US" altLang="zh-CN" sz="280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742950" lvl="1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latin typeface="Neo Sans Intel" pitchFamily="34" charset="0"/>
                <a:ea typeface="宋体" pitchFamily="2" charset="-122"/>
              </a:rPr>
              <a:t>Compute </a:t>
            </a:r>
            <a:r>
              <a:rPr lang="en-US" altLang="zh-CN" sz="2800" i="1">
                <a:latin typeface="Neo Sans Intel" pitchFamily="34" charset="0"/>
                <a:ea typeface="宋体" pitchFamily="2" charset="-122"/>
              </a:rPr>
              <a:t>skin/lesion histogram</a:t>
            </a:r>
            <a:r>
              <a:rPr lang="en-US" altLang="zh-CN" sz="2800">
                <a:latin typeface="Neo Sans Intel" pitchFamily="34" charset="0"/>
                <a:ea typeface="宋体" pitchFamily="2" charset="-122"/>
              </a:rPr>
              <a:t> (</a:t>
            </a:r>
            <a:r>
              <a:rPr lang="en-US" altLang="zh-CN" sz="2800" b="1" i="1">
                <a:latin typeface="Neo Sans Intel" pitchFamily="34" charset="0"/>
                <a:ea typeface="宋体" pitchFamily="2" charset="-122"/>
              </a:rPr>
              <a:t>value </a:t>
            </a:r>
            <a:r>
              <a:rPr lang="en-US" altLang="zh-CN" sz="2800">
                <a:latin typeface="Neo Sans Intel" pitchFamily="34" charset="0"/>
                <a:ea typeface="宋体" pitchFamily="2" charset="-122"/>
              </a:rPr>
              <a:t>)</a:t>
            </a:r>
            <a:endParaRPr lang="en-US" altLang="zh-CN" sz="280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New image</a:t>
            </a:r>
          </a:p>
          <a:p>
            <a:pPr marL="742950" lvl="1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Find close neighbors in the database using the </a:t>
            </a:r>
            <a:r>
              <a:rPr lang="en-US" altLang="zh-CN" sz="2800" b="1" i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key</a:t>
            </a:r>
            <a:endParaRPr lang="en-US" altLang="zh-CN" sz="2800" b="1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742950" lvl="1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Back-project the average </a:t>
            </a:r>
            <a:r>
              <a:rPr lang="en-US" altLang="zh-CN" sz="2800" b="1" i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value</a:t>
            </a: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 to get a pixel-wise probability map.</a:t>
            </a:r>
          </a:p>
        </p:txBody>
      </p:sp>
      <p:sp>
        <p:nvSpPr>
          <p:cNvPr id="13398" name="TextBox 98"/>
          <p:cNvSpPr txBox="1">
            <a:spLocks noChangeArrowheads="1"/>
          </p:cNvSpPr>
          <p:nvPr/>
        </p:nvSpPr>
        <p:spPr bwMode="auto">
          <a:xfrm>
            <a:off x="457200" y="10820400"/>
            <a:ext cx="8915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Automated segmentation of Pigmented Skin Lesions (PSL) from dermoscopy images</a:t>
            </a:r>
            <a:endParaRPr lang="en-US" sz="2000" b="1"/>
          </a:p>
        </p:txBody>
      </p:sp>
      <p:sp>
        <p:nvSpPr>
          <p:cNvPr id="13399" name="Rectangle 96"/>
          <p:cNvSpPr>
            <a:spLocks/>
          </p:cNvSpPr>
          <p:nvPr/>
        </p:nvSpPr>
        <p:spPr bwMode="auto">
          <a:xfrm>
            <a:off x="10134600" y="18264188"/>
            <a:ext cx="9372600" cy="246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Augment pixel color vectors with a normalized polar radius (0 at image center and 1 at the corners)</a:t>
            </a:r>
          </a:p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altLang="zh-CN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Cluster pixels into radially distributed segments of similar colors</a:t>
            </a:r>
          </a:p>
          <a:p>
            <a:pPr marL="285750" indent="-285750">
              <a:lnSpc>
                <a:spcPct val="110000"/>
              </a:lnSpc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Compute skin/lesion labels for each segment</a:t>
            </a:r>
            <a:endParaRPr lang="en-US" sz="2800">
              <a:solidFill>
                <a:schemeClr val="tx1"/>
              </a:solidFill>
              <a:latin typeface="Neo Sans Intel" pitchFamily="34" charset="0"/>
            </a:endParaRPr>
          </a:p>
        </p:txBody>
      </p:sp>
      <p:grpSp>
        <p:nvGrpSpPr>
          <p:cNvPr id="13400" name="Group 137"/>
          <p:cNvGrpSpPr>
            <a:grpSpLocks/>
          </p:cNvGrpSpPr>
          <p:nvPr/>
        </p:nvGrpSpPr>
        <p:grpSpPr bwMode="auto">
          <a:xfrm>
            <a:off x="10218738" y="15925800"/>
            <a:ext cx="8983662" cy="2209800"/>
            <a:chOff x="10287001" y="15752063"/>
            <a:chExt cx="9067799" cy="2231137"/>
          </a:xfrm>
        </p:grpSpPr>
        <p:grpSp>
          <p:nvGrpSpPr>
            <p:cNvPr id="13417" name="Group 125"/>
            <p:cNvGrpSpPr>
              <a:grpSpLocks/>
            </p:cNvGrpSpPr>
            <p:nvPr/>
          </p:nvGrpSpPr>
          <p:grpSpPr bwMode="auto">
            <a:xfrm>
              <a:off x="10287001" y="15754608"/>
              <a:ext cx="2971800" cy="2228592"/>
              <a:chOff x="4573588" y="2971800"/>
              <a:chExt cx="4570412" cy="3427413"/>
            </a:xfrm>
          </p:grpSpPr>
          <p:pic>
            <p:nvPicPr>
              <p:cNvPr id="13427" name="Picture 24" descr="00056_hairRemove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573588" y="2971800"/>
                <a:ext cx="4570412" cy="3427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428" name="Group 29"/>
              <p:cNvGrpSpPr>
                <a:grpSpLocks/>
              </p:cNvGrpSpPr>
              <p:nvPr/>
            </p:nvGrpSpPr>
            <p:grpSpPr bwMode="auto">
              <a:xfrm>
                <a:off x="5410200" y="3200400"/>
                <a:ext cx="2971800" cy="2971800"/>
                <a:chOff x="3456" y="2016"/>
                <a:chExt cx="1872" cy="1872"/>
              </a:xfrm>
            </p:grpSpPr>
            <p:sp>
              <p:nvSpPr>
                <p:cNvPr id="13429" name="Oval 25"/>
                <p:cNvSpPr>
                  <a:spLocks noChangeArrowheads="1"/>
                </p:cNvSpPr>
                <p:nvPr/>
              </p:nvSpPr>
              <p:spPr bwMode="auto">
                <a:xfrm>
                  <a:off x="3888" y="2400"/>
                  <a:ext cx="1056" cy="1056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0" name="Oval 26"/>
                <p:cNvSpPr>
                  <a:spLocks noChangeArrowheads="1"/>
                </p:cNvSpPr>
                <p:nvPr/>
              </p:nvSpPr>
              <p:spPr bwMode="auto">
                <a:xfrm>
                  <a:off x="3456" y="2016"/>
                  <a:ext cx="1872" cy="1872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" name="Oval 27"/>
                <p:cNvSpPr>
                  <a:spLocks noChangeArrowheads="1"/>
                </p:cNvSpPr>
                <p:nvPr/>
              </p:nvSpPr>
              <p:spPr bwMode="auto">
                <a:xfrm>
                  <a:off x="4224" y="2736"/>
                  <a:ext cx="384" cy="38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418" name="Group 17"/>
            <p:cNvGrpSpPr>
              <a:grpSpLocks/>
            </p:cNvGrpSpPr>
            <p:nvPr/>
          </p:nvGrpSpPr>
          <p:grpSpPr bwMode="auto">
            <a:xfrm>
              <a:off x="13335001" y="15754610"/>
              <a:ext cx="2971799" cy="2228590"/>
              <a:chOff x="0" y="2161"/>
              <a:chExt cx="2879" cy="2159"/>
            </a:xfrm>
          </p:grpSpPr>
          <p:pic>
            <p:nvPicPr>
              <p:cNvPr id="13420" name="Picture 4" descr="00056_hairRemove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0" y="2161"/>
                <a:ext cx="2879" cy="2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421" name="Group 16"/>
              <p:cNvGrpSpPr>
                <a:grpSpLocks/>
              </p:cNvGrpSpPr>
              <p:nvPr/>
            </p:nvGrpSpPr>
            <p:grpSpPr bwMode="auto">
              <a:xfrm>
                <a:off x="1440" y="2861"/>
                <a:ext cx="1321" cy="1201"/>
                <a:chOff x="1440" y="2861"/>
                <a:chExt cx="1321" cy="1201"/>
              </a:xfrm>
            </p:grpSpPr>
            <p:sp>
              <p:nvSpPr>
                <p:cNvPr id="13422" name="Oval 11"/>
                <p:cNvSpPr>
                  <a:spLocks noChangeArrowheads="1"/>
                </p:cNvSpPr>
                <p:nvPr/>
              </p:nvSpPr>
              <p:spPr bwMode="auto">
                <a:xfrm>
                  <a:off x="1440" y="316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3" name="Line 12"/>
                <p:cNvSpPr>
                  <a:spLocks noChangeShapeType="1"/>
                </p:cNvSpPr>
                <p:nvPr/>
              </p:nvSpPr>
              <p:spPr bwMode="auto">
                <a:xfrm>
                  <a:off x="1488" y="3216"/>
                  <a:ext cx="528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Rectangle 13"/>
                <p:cNvSpPr>
                  <a:spLocks noChangeArrowheads="1"/>
                </p:cNvSpPr>
                <p:nvPr/>
              </p:nvSpPr>
              <p:spPr bwMode="auto">
                <a:xfrm>
                  <a:off x="2016" y="3456"/>
                  <a:ext cx="192" cy="192"/>
                </a:xfrm>
                <a:prstGeom prst="rect">
                  <a:avLst/>
                </a:prstGeom>
                <a:noFill/>
                <a:ln w="254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34" y="2861"/>
                  <a:ext cx="389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chemeClr val="bg1"/>
                      </a:solidFill>
                      <a:ea typeface="新細明體" pitchFamily="18" charset="-120"/>
                    </a:rPr>
                    <a:t>r</a:t>
                  </a:r>
                  <a:endParaRPr lang="en-US" altLang="zh-CN" sz="2000" b="1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  <p:sp>
              <p:nvSpPr>
                <p:cNvPr id="1342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92" y="3648"/>
                  <a:ext cx="1169" cy="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b="1">
                      <a:solidFill>
                        <a:schemeClr val="bg1"/>
                      </a:solidFill>
                      <a:ea typeface="新細明體" pitchFamily="18" charset="-120"/>
                    </a:rPr>
                    <a:t>{R, G, B}</a:t>
                  </a:r>
                  <a:endParaRPr lang="en-US" altLang="zh-CN" b="1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p:grpSp>
        </p:grpSp>
        <p:pic>
          <p:nvPicPr>
            <p:cNvPr id="13419" name="Picture 5" descr="00056_polar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379608" y="15752063"/>
              <a:ext cx="2975192" cy="223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401" name="Rectangle 56"/>
          <p:cNvSpPr>
            <a:spLocks noChangeArrowheads="1"/>
          </p:cNvSpPr>
          <p:nvPr/>
        </p:nvSpPr>
        <p:spPr bwMode="auto">
          <a:xfrm>
            <a:off x="10210800" y="10439400"/>
            <a:ext cx="17526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New Image</a:t>
            </a:r>
            <a:endParaRPr lang="en-US" sz="2400" b="1"/>
          </a:p>
        </p:txBody>
      </p:sp>
      <p:sp>
        <p:nvSpPr>
          <p:cNvPr id="13402" name="Rectangle 56"/>
          <p:cNvSpPr>
            <a:spLocks noChangeArrowheads="1"/>
          </p:cNvSpPr>
          <p:nvPr/>
        </p:nvSpPr>
        <p:spPr bwMode="auto">
          <a:xfrm>
            <a:off x="13258800" y="10439400"/>
            <a:ext cx="5334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Database of pre-segmented images</a:t>
            </a:r>
            <a:endParaRPr lang="en-US" sz="2400" b="1"/>
          </a:p>
        </p:txBody>
      </p:sp>
      <p:grpSp>
        <p:nvGrpSpPr>
          <p:cNvPr id="13403" name="Group 84"/>
          <p:cNvGrpSpPr>
            <a:grpSpLocks/>
          </p:cNvGrpSpPr>
          <p:nvPr/>
        </p:nvGrpSpPr>
        <p:grpSpPr bwMode="auto">
          <a:xfrm>
            <a:off x="20113625" y="2382838"/>
            <a:ext cx="10442575" cy="5999162"/>
            <a:chOff x="20266024" y="2382837"/>
            <a:chExt cx="10442574" cy="5999163"/>
          </a:xfrm>
        </p:grpSpPr>
        <p:grpSp>
          <p:nvGrpSpPr>
            <p:cNvPr id="13408" name="Group 116"/>
            <p:cNvGrpSpPr>
              <a:grpSpLocks/>
            </p:cNvGrpSpPr>
            <p:nvPr/>
          </p:nvGrpSpPr>
          <p:grpSpPr bwMode="auto">
            <a:xfrm>
              <a:off x="20266024" y="2382837"/>
              <a:ext cx="10442574" cy="5999163"/>
              <a:chOff x="20189837" y="3450275"/>
              <a:chExt cx="10442567" cy="5998525"/>
            </a:xfrm>
          </p:grpSpPr>
          <p:pic>
            <p:nvPicPr>
              <p:cNvPr id="13413" name="Picture 4" descr="ebc_targe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0189837" y="3450275"/>
                <a:ext cx="1712537" cy="5998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14" name="Picture 5" descr="ebc_smoothe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8919868" y="3450275"/>
                <a:ext cx="1712536" cy="5991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15" name="Picture 6" descr="ebc_pixels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7151547" y="3450275"/>
                <a:ext cx="1712537" cy="5991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16" name="Picture 7" descr="ebc_neighbors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1974888" y="3450275"/>
                <a:ext cx="5139468" cy="5998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409" name="Rectangle 56"/>
            <p:cNvSpPr>
              <a:spLocks noChangeArrowheads="1"/>
            </p:cNvSpPr>
            <p:nvPr/>
          </p:nvSpPr>
          <p:spPr bwMode="auto">
            <a:xfrm>
              <a:off x="23012400" y="2662535"/>
              <a:ext cx="37338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Neo Sans Intel" pitchFamily="34" charset="0"/>
                  <a:ea typeface="宋体" pitchFamily="2" charset="-122"/>
                </a:rPr>
                <a:t>3 Nearest Neighbors</a:t>
              </a:r>
              <a:endParaRPr lang="en-US" sz="2400" b="1"/>
            </a:p>
          </p:txBody>
        </p:sp>
        <p:sp>
          <p:nvSpPr>
            <p:cNvPr id="13410" name="Rectangle 56"/>
            <p:cNvSpPr>
              <a:spLocks noChangeArrowheads="1"/>
            </p:cNvSpPr>
            <p:nvPr/>
          </p:nvSpPr>
          <p:spPr bwMode="auto">
            <a:xfrm>
              <a:off x="20269200" y="2662535"/>
              <a:ext cx="17526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Neo Sans Intel" pitchFamily="34" charset="0"/>
                  <a:ea typeface="宋体" pitchFamily="2" charset="-122"/>
                </a:rPr>
                <a:t>New Image</a:t>
              </a:r>
              <a:endParaRPr lang="en-US" sz="2400" b="1"/>
            </a:p>
          </p:txBody>
        </p:sp>
        <p:sp>
          <p:nvSpPr>
            <p:cNvPr id="13411" name="Rectangle 56"/>
            <p:cNvSpPr>
              <a:spLocks noChangeArrowheads="1"/>
            </p:cNvSpPr>
            <p:nvPr/>
          </p:nvSpPr>
          <p:spPr bwMode="auto">
            <a:xfrm>
              <a:off x="29032200" y="2662535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Neo Sans Intel" pitchFamily="34" charset="0"/>
                  <a:ea typeface="宋体" pitchFamily="2" charset="-122"/>
                </a:rPr>
                <a:t>SEBC</a:t>
              </a:r>
              <a:endParaRPr lang="en-US" sz="2400" b="1"/>
            </a:p>
          </p:txBody>
        </p:sp>
        <p:sp>
          <p:nvSpPr>
            <p:cNvPr id="13412" name="Rectangle 56"/>
            <p:cNvSpPr>
              <a:spLocks noChangeArrowheads="1"/>
            </p:cNvSpPr>
            <p:nvPr/>
          </p:nvSpPr>
          <p:spPr bwMode="auto">
            <a:xfrm>
              <a:off x="27355800" y="2662535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Neo Sans Intel" pitchFamily="34" charset="0"/>
                  <a:ea typeface="宋体" pitchFamily="2" charset="-122"/>
                </a:rPr>
                <a:t>EBC</a:t>
              </a:r>
              <a:endParaRPr lang="en-US" sz="2400" b="1"/>
            </a:p>
          </p:txBody>
        </p:sp>
      </p:grpSp>
      <p:sp>
        <p:nvSpPr>
          <p:cNvPr id="13404" name="Rectangle 56"/>
          <p:cNvSpPr>
            <a:spLocks noChangeArrowheads="1"/>
          </p:cNvSpPr>
          <p:nvPr/>
        </p:nvSpPr>
        <p:spPr bwMode="auto">
          <a:xfrm>
            <a:off x="1981200" y="7315200"/>
            <a:ext cx="2209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Dermoscope</a:t>
            </a:r>
            <a:endParaRPr lang="en-US" sz="2400" b="1"/>
          </a:p>
        </p:txBody>
      </p:sp>
      <p:sp>
        <p:nvSpPr>
          <p:cNvPr id="13405" name="Rectangle 76"/>
          <p:cNvSpPr>
            <a:spLocks noChangeArrowheads="1"/>
          </p:cNvSpPr>
          <p:nvPr/>
        </p:nvSpPr>
        <p:spPr bwMode="auto">
          <a:xfrm>
            <a:off x="19964400" y="17907000"/>
            <a:ext cx="1082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600">
                <a:latin typeface="Neo Sans Intel" pitchFamily="34" charset="0"/>
                <a:ea typeface="宋体" pitchFamily="2" charset="-122"/>
              </a:rPr>
              <a:t>Methods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latin typeface="Neo Sans Intel" pitchFamily="34" charset="0"/>
                <a:ea typeface="宋体" pitchFamily="2" charset="-122"/>
              </a:rPr>
              <a:t>IOE : Intra-Operator Error, i.e. discrepancies in ground-truth segmentation between two experts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SEBC / EBC: Spatially-smoothed Exemplar-Based pixel Classifier / Exemplar-Based pixel Classifier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SCS  : Spatially Constrained Segmentation of Dermoscopy [1]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SRM : Fast and Accurate Border Detection in Dermoscopy Images Using Statistical Region Merging [2]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JSEG : Unsupervised Border Detection in Dermoscopy Images [3]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600">
                <a:latin typeface="Neo Sans Intel" pitchFamily="34" charset="0"/>
                <a:ea typeface="宋体" pitchFamily="2" charset="-122"/>
              </a:rPr>
              <a:t>Datasets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latin typeface="Neo Sans Intel" pitchFamily="34" charset="0"/>
                <a:ea typeface="宋体" pitchFamily="2" charset="-122"/>
              </a:rPr>
              <a:t>D1: 67 images labeled by two expert dermatologists, and was provided by the authors of [</a:t>
            </a:r>
            <a:r>
              <a:rPr lang="en-US" altLang="zh-CN" sz="14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1</a:t>
            </a:r>
            <a:r>
              <a:rPr lang="en-US" altLang="zh-CN" sz="1400">
                <a:latin typeface="Neo Sans Intel" pitchFamily="34" charset="0"/>
                <a:ea typeface="宋体" pitchFamily="2" charset="-122"/>
              </a:rPr>
              <a:t>].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latin typeface="Neo Sans Intel" pitchFamily="34" charset="0"/>
                <a:ea typeface="宋体" pitchFamily="2" charset="-122"/>
              </a:rPr>
              <a:t>D2: 111 images including examples shown in the first and third rows of the results. It was labeled by two expert dermatologists.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1400">
                <a:latin typeface="Neo Sans Intel" pitchFamily="34" charset="0"/>
                <a:ea typeface="宋体" pitchFamily="2" charset="-122"/>
              </a:rPr>
              <a:t>D3: 2159 images from a variety of sources. Ground truth labels for these additional images were provided by a skilled operator.</a:t>
            </a:r>
            <a:endParaRPr lang="en-US" altLang="zh-CN" sz="140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altLang="zh-CN" sz="1400">
              <a:solidFill>
                <a:schemeClr val="tx1"/>
              </a:solidFill>
              <a:latin typeface="Neo Sans Intel" pitchFamily="34" charset="0"/>
              <a:ea typeface="宋体" pitchFamily="2" charset="-122"/>
            </a:endParaRPr>
          </a:p>
        </p:txBody>
      </p:sp>
      <p:sp>
        <p:nvSpPr>
          <p:cNvPr id="13406" name="Rectangle 76"/>
          <p:cNvSpPr>
            <a:spLocks noChangeArrowheads="1"/>
          </p:cNvSpPr>
          <p:nvPr/>
        </p:nvSpPr>
        <p:spPr bwMode="auto">
          <a:xfrm>
            <a:off x="457200" y="18440400"/>
            <a:ext cx="891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[1] H. Zhou,  et. al. “Spatially constrained segmentation of dermoscopy images,” in International Symposium on Biomedical Imaging, May 2008.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[2] M. Emre Celebi, et. al.  “Fast and accurate border detection in dermoscopy images using statistical region merging,” in SPIE Medical Imaging, 2007.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chemeClr val="tx1"/>
                </a:solidFill>
                <a:latin typeface="Neo Sans Intel" pitchFamily="34" charset="0"/>
                <a:ea typeface="宋体" pitchFamily="2" charset="-122"/>
              </a:rPr>
              <a:t>[3] M. Emre Celebi, et. al.  “Unsupervised border detection in dermoscopy images,” Skin Research and Technology, November 2007.</a:t>
            </a:r>
          </a:p>
        </p:txBody>
      </p:sp>
      <p:sp>
        <p:nvSpPr>
          <p:cNvPr id="113" name="Rectangle 17"/>
          <p:cNvSpPr>
            <a:spLocks/>
          </p:cNvSpPr>
          <p:nvPr/>
        </p:nvSpPr>
        <p:spPr bwMode="auto">
          <a:xfrm>
            <a:off x="477838" y="17626013"/>
            <a:ext cx="3316287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sz="4800" dirty="0">
                <a:solidFill>
                  <a:srgbClr val="006D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Intel Medium" pitchFamily="34" charset="0"/>
              </a:rPr>
              <a:t>Reference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Pages>0</Pages>
  <Words>517</Words>
  <Characters>0</Characters>
  <Application>Microsoft Office PowerPoint</Application>
  <PresentationFormat>Custom</PresentationFormat>
  <Lines>0</Lines>
  <Paragraphs>96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Casey J Helfrich</dc:creator>
  <cp:lastModifiedBy>Howard</cp:lastModifiedBy>
  <cp:revision>83</cp:revision>
  <dcterms:modified xsi:type="dcterms:W3CDTF">2010-04-09T02:13:11Z</dcterms:modified>
</cp:coreProperties>
</file>